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media/image8.jpg" ContentType="image/jpg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2" r:id="rId1"/>
  </p:sldMasterIdLst>
  <p:notesMasterIdLst>
    <p:notesMasterId r:id="rId30"/>
  </p:notesMasterIdLst>
  <p:sldIdLst>
    <p:sldId id="432" r:id="rId2"/>
    <p:sldId id="429" r:id="rId3"/>
    <p:sldId id="334" r:id="rId4"/>
    <p:sldId id="430" r:id="rId5"/>
    <p:sldId id="445" r:id="rId6"/>
    <p:sldId id="262" r:id="rId7"/>
    <p:sldId id="263" r:id="rId8"/>
    <p:sldId id="264" r:id="rId9"/>
    <p:sldId id="297" r:id="rId10"/>
    <p:sldId id="331" r:id="rId11"/>
    <p:sldId id="341" r:id="rId12"/>
    <p:sldId id="433" r:id="rId13"/>
    <p:sldId id="434" r:id="rId14"/>
    <p:sldId id="435" r:id="rId15"/>
    <p:sldId id="436" r:id="rId16"/>
    <p:sldId id="437" r:id="rId17"/>
    <p:sldId id="438" r:id="rId18"/>
    <p:sldId id="440" r:id="rId19"/>
    <p:sldId id="441" r:id="rId20"/>
    <p:sldId id="439" r:id="rId21"/>
    <p:sldId id="442" r:id="rId22"/>
    <p:sldId id="443" r:id="rId23"/>
    <p:sldId id="444" r:id="rId24"/>
    <p:sldId id="380" r:id="rId25"/>
    <p:sldId id="391" r:id="rId26"/>
    <p:sldId id="281" r:id="rId27"/>
    <p:sldId id="389" r:id="rId28"/>
    <p:sldId id="390" r:id="rId29"/>
  </p:sldIdLst>
  <p:sldSz cx="9144000" cy="5143500" type="screen16x9"/>
  <p:notesSz cx="6858000" cy="9144000"/>
  <p:embeddedFontLst>
    <p:embeddedFont>
      <p:font typeface="Roboto" panose="02000000000000000000" pitchFamily="2" charset="0"/>
      <p:regular r:id="rId31"/>
      <p:bold r:id="rId32"/>
      <p:italic r:id="rId33"/>
      <p:boldItalic r:id="rId34"/>
    </p:embeddedFont>
    <p:embeddedFont>
      <p:font typeface="Roboto" panose="02000000000000000000" pitchFamily="2" charset="0"/>
      <p:regular r:id="rId31"/>
      <p:bold r:id="rId32"/>
      <p:italic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5533">
          <p15:clr>
            <a:srgbClr val="A4A3A4"/>
          </p15:clr>
        </p15:guide>
        <p15:guide id="2" pos="227">
          <p15:clr>
            <a:srgbClr val="9AA0A6"/>
          </p15:clr>
        </p15:guide>
        <p15:guide id="3" orient="horz" pos="179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3E6A93D-E22E-496A-AE55-A62C1E3046BF}">
  <a:tblStyle styleId="{23E6A93D-E22E-496A-AE55-A62C1E3046B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34"/>
    <p:restoredTop sz="94609"/>
  </p:normalViewPr>
  <p:slideViewPr>
    <p:cSldViewPr snapToGrid="0">
      <p:cViewPr varScale="1">
        <p:scale>
          <a:sx n="196" d="100"/>
          <a:sy n="196" d="100"/>
        </p:scale>
        <p:origin x="424" y="176"/>
      </p:cViewPr>
      <p:guideLst>
        <p:guide pos="5533"/>
        <p:guide pos="227"/>
        <p:guide orient="horz" pos="17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e823becd0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e823becd0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df29b9fb24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df29b9fb24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29127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df6222e6a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df6222e6a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f72f1f578d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f72f1f578d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46698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df6222e6af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df6222e6af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59716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18280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de823becd0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de823becd0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df29b9fb24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df29b9fb24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df29b9fb24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df29b9fb24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df29b9fb24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df29b9fb24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9458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df29b9fb24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df29b9fb24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76383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df29b9fb24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df29b9fb24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02866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df29b9fb24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df29b9fb24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172205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238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19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6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500"/>
              <a:buNone/>
              <a:defRPr sz="1500">
                <a:solidFill>
                  <a:srgbClr val="FF99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subTitle" idx="2"/>
          </p:nvPr>
        </p:nvSpPr>
        <p:spPr>
          <a:xfrm>
            <a:off x="3135425" y="2978831"/>
            <a:ext cx="58563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ubTitle" idx="3"/>
          </p:nvPr>
        </p:nvSpPr>
        <p:spPr>
          <a:xfrm>
            <a:off x="3135425" y="3278981"/>
            <a:ext cx="5856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ubTitle" idx="4"/>
          </p:nvPr>
        </p:nvSpPr>
        <p:spPr>
          <a:xfrm>
            <a:off x="3135425" y="3662550"/>
            <a:ext cx="58563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31" name="Google Shape;31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99" cy="51434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100" b="1" i="0">
                <a:solidFill>
                  <a:schemeClr val="tx1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7/11/24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53340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100" b="1" i="0">
                <a:solidFill>
                  <a:schemeClr val="tx1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7/11/24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471360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9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5" r:id="rId4"/>
    <p:sldLayoutId id="2147483657" r:id="rId5"/>
    <p:sldLayoutId id="2147483663" r:id="rId6"/>
    <p:sldLayoutId id="2147483664" r:id="rId7"/>
  </p:sldLayoutIdLs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18" Type="http://schemas.openxmlformats.org/officeDocument/2006/relationships/image" Target="../media/image3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17" Type="http://schemas.openxmlformats.org/officeDocument/2006/relationships/image" Target="../media/image38.png"/><Relationship Id="rId2" Type="http://schemas.openxmlformats.org/officeDocument/2006/relationships/image" Target="../media/image23.png"/><Relationship Id="rId16" Type="http://schemas.openxmlformats.org/officeDocument/2006/relationships/image" Target="../media/image37.png"/><Relationship Id="rId20" Type="http://schemas.openxmlformats.org/officeDocument/2006/relationships/image" Target="../media/image4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5" Type="http://schemas.openxmlformats.org/officeDocument/2006/relationships/image" Target="../media/image36.png"/><Relationship Id="rId10" Type="http://schemas.openxmlformats.org/officeDocument/2006/relationships/image" Target="../media/image31.png"/><Relationship Id="rId19" Type="http://schemas.openxmlformats.org/officeDocument/2006/relationships/image" Target="../media/image40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Relationship Id="rId1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s://habr.com/ru/companies/otus/articles/712768/" TargetMode="External"/><Relationship Id="rId3" Type="http://schemas.openxmlformats.org/officeDocument/2006/relationships/hyperlink" Target="https://www.w3schools.com/sql/default.asp" TargetMode="External"/><Relationship Id="rId7" Type="http://schemas.openxmlformats.org/officeDocument/2006/relationships/hyperlink" Target="https://habr.com/ru/companies/otus/articles/706346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habr.com/ru/companies/tensor/articles/779698/" TargetMode="External"/><Relationship Id="rId5" Type="http://schemas.openxmlformats.org/officeDocument/2006/relationships/hyperlink" Target="https://habr.com/ru/articles/480838/" TargetMode="External"/><Relationship Id="rId4" Type="http://schemas.openxmlformats.org/officeDocument/2006/relationships/hyperlink" Target="https://habr.com/ru/articles/123636/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linkedin.com/in/igor-stureiko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8.jp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99" cy="514349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017674" y="4414306"/>
            <a:ext cx="1649326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FFFFFF"/>
                </a:solidFill>
                <a:latin typeface="Roboto"/>
                <a:cs typeface="Roboto"/>
              </a:rPr>
              <a:t>otus.ru</a:t>
            </a:r>
            <a:endParaRPr sz="1800" dirty="0">
              <a:latin typeface="Roboto"/>
              <a:cs typeface="Roboto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017674" y="1745501"/>
            <a:ext cx="7516726" cy="13336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6555"/>
              </a:lnSpc>
              <a:spcBef>
                <a:spcPts val="100"/>
              </a:spcBef>
            </a:pPr>
            <a:r>
              <a:rPr lang="en-US" sz="5600" spc="-35" dirty="0">
                <a:solidFill>
                  <a:srgbClr val="FFFFFF"/>
                </a:solidFill>
              </a:rPr>
              <a:t>ML Basic</a:t>
            </a:r>
            <a:endParaRPr sz="5600" dirty="0"/>
          </a:p>
          <a:p>
            <a:pPr marL="12700" marR="5080">
              <a:lnSpc>
                <a:spcPts val="3350"/>
              </a:lnSpc>
              <a:spcBef>
                <a:spcPts val="254"/>
              </a:spcBef>
            </a:pPr>
            <a:r>
              <a:rPr lang="ru-RU" spc="-10" dirty="0">
                <a:solidFill>
                  <a:srgbClr val="FFFFFF"/>
                </a:solidFill>
              </a:rPr>
              <a:t>Основы </a:t>
            </a:r>
            <a:r>
              <a:rPr lang="en-US" spc="-10" dirty="0">
                <a:solidFill>
                  <a:srgbClr val="FFFFFF"/>
                </a:solidFill>
              </a:rPr>
              <a:t>SQL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5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4900" dirty="0"/>
              <a:t>Что такое БД</a:t>
            </a:r>
            <a:endParaRPr dirty="0"/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BC6F7EEA-CFB2-FB45-BFE3-1E2E99EA34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10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21482131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6AAD6DF-FCF7-7243-B716-20AB5B1CA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База данных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EFB722-4442-2C43-A132-3EB9FB2237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2858" y="1144149"/>
            <a:ext cx="3668002" cy="366800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EF2FCE4-E4AE-CE45-B505-56043F0B549E}"/>
              </a:ext>
            </a:extLst>
          </p:cNvPr>
          <p:cNvSpPr txBox="1"/>
          <p:nvPr/>
        </p:nvSpPr>
        <p:spPr>
          <a:xfrm>
            <a:off x="285989" y="885270"/>
            <a:ext cx="4946579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ru-RU" dirty="0"/>
              <a:t>База данных — совокупность данных, хранимых в соответствии со схемой данных, манипулирование которыми выполняют в соответствии с правилами средств моделирования данных.</a:t>
            </a:r>
          </a:p>
          <a:p>
            <a:pPr>
              <a:spcAft>
                <a:spcPts val="600"/>
              </a:spcAft>
            </a:pPr>
            <a:r>
              <a:rPr lang="ru-RU" dirty="0"/>
              <a:t>1. БД хранится и обрабатывается в вычислительной системе.</a:t>
            </a:r>
          </a:p>
          <a:p>
            <a:pPr>
              <a:spcAft>
                <a:spcPts val="600"/>
              </a:spcAft>
            </a:pPr>
            <a:r>
              <a:rPr lang="ru-RU" dirty="0"/>
              <a:t>2. Данные в БД логически структурированы (систематизированы) с целью обеспечения возможности их эффективного поиска и обработки.</a:t>
            </a:r>
          </a:p>
          <a:p>
            <a:pPr>
              <a:spcAft>
                <a:spcPts val="600"/>
              </a:spcAft>
            </a:pPr>
            <a:r>
              <a:rPr lang="ru-RU" dirty="0"/>
              <a:t>3. БД включает схему и метаданные, описывающие логическую структуру БД в формальном виде (в соответствии с некоторой метамоделью).</a:t>
            </a:r>
          </a:p>
          <a:p>
            <a:pPr>
              <a:spcAft>
                <a:spcPts val="600"/>
              </a:spcAft>
            </a:pPr>
            <a:r>
              <a:rPr lang="ru-RU" dirty="0"/>
              <a:t>Система управления базами данных (СУБД) - совокупность программных средств общего или специального назначения, обеспечивающих управление созданием и использованием баз данных.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33909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CAAF3-BDFD-8E4B-BDFF-031DED07CB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Типы СУБД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800EE6-AE17-1442-A4E0-1623B4E4E25B}"/>
              </a:ext>
            </a:extLst>
          </p:cNvPr>
          <p:cNvSpPr txBox="1"/>
          <p:nvPr/>
        </p:nvSpPr>
        <p:spPr>
          <a:xfrm>
            <a:off x="1315429" y="1029648"/>
            <a:ext cx="1423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/>
              <a:t>Реляционные</a:t>
            </a:r>
            <a:endParaRPr lang="en-US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1F1527-8661-7C42-9EBD-196A58D60A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142" y="1664897"/>
            <a:ext cx="966586" cy="7212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EFD17DE-7C04-BA46-9157-CB70A4D081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602" y="2282296"/>
            <a:ext cx="1193766" cy="79584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DA28114-F8ED-2844-924B-354DC4EBF3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0341" y="2185790"/>
            <a:ext cx="1107995" cy="110799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C27227C-FD58-F346-B1A6-AB50B2A458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3534" y="1575497"/>
            <a:ext cx="2026455" cy="93017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30E196F-5E58-9846-9C92-AEF9E9B43E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15429" y="2793783"/>
            <a:ext cx="952500" cy="48745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9AD311E-2C5D-114B-BA6F-9E5EB5183FAB}"/>
              </a:ext>
            </a:extLst>
          </p:cNvPr>
          <p:cNvSpPr txBox="1"/>
          <p:nvPr/>
        </p:nvSpPr>
        <p:spPr>
          <a:xfrm>
            <a:off x="735142" y="1225516"/>
            <a:ext cx="249780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000" dirty="0"/>
              <a:t>Информация храниться в виде таблиц</a:t>
            </a:r>
            <a:endParaRPr lang="en-US" sz="10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4CB3801-3E2F-D74F-BC17-4FFF0F283718}"/>
              </a:ext>
            </a:extLst>
          </p:cNvPr>
          <p:cNvSpPr txBox="1"/>
          <p:nvPr/>
        </p:nvSpPr>
        <p:spPr>
          <a:xfrm>
            <a:off x="6123091" y="878674"/>
            <a:ext cx="13773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/>
              <a:t>Резидентные</a:t>
            </a:r>
            <a:endParaRPr lang="en-US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E8CFE6-737B-3141-853B-403403BE5E0D}"/>
              </a:ext>
            </a:extLst>
          </p:cNvPr>
          <p:cNvSpPr txBox="1"/>
          <p:nvPr/>
        </p:nvSpPr>
        <p:spPr>
          <a:xfrm>
            <a:off x="5331015" y="1088159"/>
            <a:ext cx="297870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000" dirty="0"/>
              <a:t>Информация храниться в оперативной памяти</a:t>
            </a:r>
            <a:endParaRPr lang="en-US" sz="100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8FAA7E2-5BDF-564C-AEEC-AD2A9AF72C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53394" y="1382319"/>
            <a:ext cx="1019875" cy="45044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0FC6C12-D184-C747-957D-C7864C6A67B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20366" y="1705354"/>
            <a:ext cx="930176" cy="93017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42123EB-79E4-8840-9C65-6D683A8F409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50542" y="1457491"/>
            <a:ext cx="969705" cy="56950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E020130-1BBD-4548-B7C9-B5794BD93967}"/>
              </a:ext>
            </a:extLst>
          </p:cNvPr>
          <p:cNvSpPr txBox="1"/>
          <p:nvPr/>
        </p:nvSpPr>
        <p:spPr>
          <a:xfrm>
            <a:off x="7683533" y="4021541"/>
            <a:ext cx="11961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/>
              <a:t>Поисковые</a:t>
            </a:r>
            <a:endParaRPr lang="en-US" b="1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3648217-FED2-E140-98C9-38165C9165A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45620" y="4330663"/>
            <a:ext cx="1575530" cy="482113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ED72DD0E-9D35-8C48-B6D6-E35FD6115864}"/>
              </a:ext>
            </a:extLst>
          </p:cNvPr>
          <p:cNvSpPr txBox="1"/>
          <p:nvPr/>
        </p:nvSpPr>
        <p:spPr>
          <a:xfrm>
            <a:off x="2710984" y="3572432"/>
            <a:ext cx="18293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/>
              <a:t>Широкие столбцы</a:t>
            </a:r>
            <a:endParaRPr lang="en-US" b="1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39DB72CC-187C-DF40-8C79-82B68DF7D02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81562" y="3565313"/>
            <a:ext cx="1461271" cy="1461271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96B21CE1-BE36-214B-91BD-A4EA44CC193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463255" y="3797753"/>
            <a:ext cx="952500" cy="9525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DD302823-962E-FF41-84C1-EDD8444E0C2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785291" y="4710664"/>
            <a:ext cx="1556985" cy="397528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2C5BED95-7EE1-0F4F-89E0-BA62987A5D94}"/>
              </a:ext>
            </a:extLst>
          </p:cNvPr>
          <p:cNvSpPr txBox="1"/>
          <p:nvPr/>
        </p:nvSpPr>
        <p:spPr>
          <a:xfrm>
            <a:off x="6796700" y="2878492"/>
            <a:ext cx="12811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/>
              <a:t>Столбчатые</a:t>
            </a:r>
            <a:endParaRPr lang="en-US" b="1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F60CFBEB-017B-8C4E-9922-252F84CCC3B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361187" y="3236431"/>
            <a:ext cx="1477621" cy="1107996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818AB9FA-A070-9E4E-B457-3B903E1F713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346883" y="3063662"/>
            <a:ext cx="1149367" cy="862025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73B8492D-427A-AA4F-A561-6A8E486DC2D9}"/>
              </a:ext>
            </a:extLst>
          </p:cNvPr>
          <p:cNvSpPr txBox="1"/>
          <p:nvPr/>
        </p:nvSpPr>
        <p:spPr>
          <a:xfrm>
            <a:off x="3939505" y="2061093"/>
            <a:ext cx="28440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 err="1"/>
              <a:t>Документо</a:t>
            </a:r>
            <a:r>
              <a:rPr lang="ru-RU" b="1" dirty="0"/>
              <a:t>-ориентированные</a:t>
            </a:r>
            <a:endParaRPr lang="en-US" b="1" dirty="0"/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EBD6C567-3E58-CA43-B72D-88F743569519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145190" y="2944548"/>
            <a:ext cx="615554" cy="307777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7F238EFA-622E-AE4A-8B53-A4838868FBF3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043273" y="1943886"/>
            <a:ext cx="1066111" cy="1066111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DAA6C51D-5D9C-DC4B-BE78-9B115BBAB847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123938" y="2334995"/>
            <a:ext cx="1703762" cy="851881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FE5BE371-5E98-FB48-B2D9-96207F5D9680}"/>
              </a:ext>
            </a:extLst>
          </p:cNvPr>
          <p:cNvSpPr txBox="1"/>
          <p:nvPr/>
        </p:nvSpPr>
        <p:spPr>
          <a:xfrm>
            <a:off x="269787" y="3869574"/>
            <a:ext cx="11240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 err="1"/>
              <a:t>Графовые</a:t>
            </a:r>
            <a:endParaRPr lang="en-US" b="1" dirty="0"/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4F060D43-9A32-5449-BE9A-D8235451C79F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16476" y="4562385"/>
            <a:ext cx="723900" cy="266700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7AE00842-8F2C-E648-A94E-432CE4B3134C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54394" y="4188071"/>
            <a:ext cx="924165" cy="415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5707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CAAF3-BDFD-8E4B-BDFF-031DED07CB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Реляционные СУБД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1F1527-8661-7C42-9EBD-196A58D60A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799" y="2761459"/>
            <a:ext cx="1671087" cy="12469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EFD17DE-7C04-BA46-9157-CB70A4D081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0993" y="1330748"/>
            <a:ext cx="2106848" cy="14045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DA28114-F8ED-2844-924B-354DC4EBF3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8235" y="2646833"/>
            <a:ext cx="1611350" cy="16113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C27227C-FD58-F346-B1A6-AB50B2A458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550" y="1076204"/>
            <a:ext cx="3405615" cy="156323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30E196F-5E58-9846-9C92-AEF9E9B43E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72816" y="2735313"/>
            <a:ext cx="1730049" cy="885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0857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CAAF3-BDFD-8E4B-BDFF-031DED07CB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Реляционная модель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D05D2F5-36E8-8B48-B38D-DA9CB49262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195" y="1002653"/>
            <a:ext cx="8520599" cy="3906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6183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FDC912-7900-6E44-81D2-0B0119AB5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Элементы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5DB0C0-6C78-B048-AFE7-BFC680686F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671" y="1347745"/>
            <a:ext cx="5509633" cy="2569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4157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9C888C-BA30-3043-BEE2-7BBC27655C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Ключи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4CD41F-0181-3B41-B445-D928EA4DC8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9787"/>
          <a:stretch/>
        </p:blipFill>
        <p:spPr>
          <a:xfrm>
            <a:off x="3137595" y="620950"/>
            <a:ext cx="5505855" cy="419182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9374599-340F-424B-A1F7-768645260D7C}"/>
              </a:ext>
            </a:extLst>
          </p:cNvPr>
          <p:cNvSpPr txBox="1"/>
          <p:nvPr/>
        </p:nvSpPr>
        <p:spPr>
          <a:xfrm>
            <a:off x="263128" y="1595336"/>
            <a:ext cx="2718824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sz="1600" dirty="0">
                <a:effectLst/>
                <a:latin typeface="Roboto" panose="02000000000000000000" pitchFamily="2" charset="0"/>
              </a:rPr>
              <a:t>обеспечивают однозначную идентификацию записей таблицы; </a:t>
            </a:r>
            <a:endParaRPr lang="ru-RU" sz="1200" dirty="0">
              <a:effectLst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sz="1600" dirty="0">
                <a:effectLst/>
                <a:latin typeface="Roboto" panose="02000000000000000000" pitchFamily="2" charset="0"/>
              </a:rPr>
              <a:t>ускоряют выполнения запросов к БД; </a:t>
            </a:r>
            <a:endParaRPr lang="ru-RU" sz="1200" dirty="0">
              <a:effectLst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sz="1600" dirty="0">
                <a:effectLst/>
                <a:latin typeface="Roboto" panose="02000000000000000000" pitchFamily="2" charset="0"/>
              </a:rPr>
              <a:t>устанавливают связи между отдельными таблицами БД </a:t>
            </a:r>
            <a:endParaRPr lang="ru-RU" sz="12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917283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924BE6-0E2B-2C4E-9F08-9A1BA654CB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Первичный ключ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56F15B-62CA-6049-9F4B-21E9C1CC7284}"/>
              </a:ext>
            </a:extLst>
          </p:cNvPr>
          <p:cNvSpPr txBox="1"/>
          <p:nvPr/>
        </p:nvSpPr>
        <p:spPr>
          <a:xfrm>
            <a:off x="500550" y="1426624"/>
            <a:ext cx="2684834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dirty="0"/>
              <a:t>Это поле или комбинация полей, которые однозначно определяют запись (кортеж таблицы).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dirty="0"/>
              <a:t>Очень часто в качестве ключа берется порядковый номер.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dirty="0"/>
              <a:t>В таблице не может быть двух записей с одинаковым значением первичного ключа.</a:t>
            </a:r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946FE70-A6C7-D04B-95DD-21A14D035FA0}"/>
              </a:ext>
            </a:extLst>
          </p:cNvPr>
          <p:cNvGrpSpPr/>
          <p:nvPr/>
        </p:nvGrpSpPr>
        <p:grpSpPr>
          <a:xfrm>
            <a:off x="3871609" y="1595661"/>
            <a:ext cx="4079132" cy="2431915"/>
            <a:chOff x="3871609" y="1595661"/>
            <a:chExt cx="4079132" cy="243191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9FC0B65-32F7-2D4F-ABC0-D54B0510A9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40012" r="55390" b="1972"/>
            <a:stretch/>
          </p:blipFill>
          <p:spPr>
            <a:xfrm>
              <a:off x="3871609" y="1595661"/>
              <a:ext cx="4079132" cy="2431915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561E147-29B6-7743-8C89-C378B8346B51}"/>
                </a:ext>
              </a:extLst>
            </p:cNvPr>
            <p:cNvSpPr/>
            <p:nvPr/>
          </p:nvSpPr>
          <p:spPr>
            <a:xfrm>
              <a:off x="3929974" y="1913106"/>
              <a:ext cx="907915" cy="317771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F9D7054-047E-704B-A9FE-44BC48C8E4C7}"/>
                </a:ext>
              </a:extLst>
            </p:cNvPr>
            <p:cNvSpPr/>
            <p:nvPr/>
          </p:nvSpPr>
          <p:spPr>
            <a:xfrm>
              <a:off x="5275633" y="1913106"/>
              <a:ext cx="907915" cy="317771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9C081DB-1D10-604B-B533-B018D611E530}"/>
                </a:ext>
              </a:extLst>
            </p:cNvPr>
            <p:cNvSpPr/>
            <p:nvPr/>
          </p:nvSpPr>
          <p:spPr>
            <a:xfrm>
              <a:off x="6648014" y="2156297"/>
              <a:ext cx="907915" cy="317771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A135113-CAD1-1E49-A644-A8EB10901C3B}"/>
                </a:ext>
              </a:extLst>
            </p:cNvPr>
            <p:cNvSpPr/>
            <p:nvPr/>
          </p:nvSpPr>
          <p:spPr>
            <a:xfrm>
              <a:off x="6648796" y="3219856"/>
              <a:ext cx="907915" cy="19779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243234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Тест</a:t>
            </a:r>
            <a:endParaRPr dirty="0"/>
          </a:p>
        </p:txBody>
      </p:sp>
      <p:sp>
        <p:nvSpPr>
          <p:cNvPr id="6" name="Google Shape;189;p26">
            <a:extLst>
              <a:ext uri="{FF2B5EF4-FFF2-40B4-BE49-F238E27FC236}">
                <a16:creationId xmlns:a16="http://schemas.microsoft.com/office/drawing/2014/main" id="{D6D93560-34DA-B840-88C7-BF233F53B34A}"/>
              </a:ext>
            </a:extLst>
          </p:cNvPr>
          <p:cNvSpPr txBox="1">
            <a:spLocks/>
          </p:cNvSpPr>
          <p:nvPr/>
        </p:nvSpPr>
        <p:spPr>
          <a:xfrm>
            <a:off x="1193260" y="1445513"/>
            <a:ext cx="7103988" cy="26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15000"/>
              </a:lnSpc>
              <a:spcBef>
                <a:spcPts val="300"/>
              </a:spcBef>
            </a:pPr>
            <a:r>
              <a:rPr lang="ru-RU" sz="2017" dirty="0">
                <a:latin typeface=""/>
              </a:rPr>
              <a:t>Напишите в чат. Что является валидным первичным ключом:</a:t>
            </a:r>
          </a:p>
          <a:p>
            <a:pPr>
              <a:lnSpc>
                <a:spcPct val="115000"/>
              </a:lnSpc>
              <a:spcBef>
                <a:spcPts val="300"/>
              </a:spcBef>
            </a:pPr>
            <a:endParaRPr lang="ru-RU" dirty="0">
              <a:latin typeface=""/>
            </a:endParaRPr>
          </a:p>
        </p:txBody>
      </p:sp>
      <p:pic>
        <p:nvPicPr>
          <p:cNvPr id="7" name="Google Shape;119;p20">
            <a:extLst>
              <a:ext uri="{FF2B5EF4-FFF2-40B4-BE49-F238E27FC236}">
                <a16:creationId xmlns:a16="http://schemas.microsoft.com/office/drawing/2014/main" id="{49B0023D-4A30-A84E-8C4B-07322437A92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0536" y="3592258"/>
            <a:ext cx="400742" cy="422068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120;p20">
            <a:extLst>
              <a:ext uri="{FF2B5EF4-FFF2-40B4-BE49-F238E27FC236}">
                <a16:creationId xmlns:a16="http://schemas.microsoft.com/office/drawing/2014/main" id="{C6FF119D-1BF3-1442-ADEB-C664395BB46A}"/>
              </a:ext>
            </a:extLst>
          </p:cNvPr>
          <p:cNvSpPr txBox="1"/>
          <p:nvPr/>
        </p:nvSpPr>
        <p:spPr>
          <a:xfrm>
            <a:off x="1473143" y="3623294"/>
            <a:ext cx="2044200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30 сек</a:t>
            </a:r>
            <a:endParaRPr sz="1600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" name="Google Shape;121;p20">
            <a:extLst>
              <a:ext uri="{FF2B5EF4-FFF2-40B4-BE49-F238E27FC236}">
                <a16:creationId xmlns:a16="http://schemas.microsoft.com/office/drawing/2014/main" id="{B6ED2482-53B3-4A4E-9785-824928B08409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037365" y="3622127"/>
            <a:ext cx="400742" cy="430857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22;p20">
            <a:extLst>
              <a:ext uri="{FF2B5EF4-FFF2-40B4-BE49-F238E27FC236}">
                <a16:creationId xmlns:a16="http://schemas.microsoft.com/office/drawing/2014/main" id="{1E338B97-6326-8448-9AA6-B042EFCCF32B}"/>
              </a:ext>
            </a:extLst>
          </p:cNvPr>
          <p:cNvSpPr txBox="1"/>
          <p:nvPr/>
        </p:nvSpPr>
        <p:spPr>
          <a:xfrm>
            <a:off x="5498575" y="3623207"/>
            <a:ext cx="20442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Пишем в чат</a:t>
            </a:r>
            <a:endParaRPr sz="1800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" name="Google Shape;127;p20">
            <a:extLst>
              <a:ext uri="{FF2B5EF4-FFF2-40B4-BE49-F238E27FC236}">
                <a16:creationId xmlns:a16="http://schemas.microsoft.com/office/drawing/2014/main" id="{54041C2E-9D79-6340-93FA-5AA64477F07D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00550" y="1654886"/>
            <a:ext cx="576000" cy="576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8FC2A22-EF28-C742-BE58-E4C7282E8C69}"/>
              </a:ext>
            </a:extLst>
          </p:cNvPr>
          <p:cNvSpPr txBox="1"/>
          <p:nvPr/>
        </p:nvSpPr>
        <p:spPr>
          <a:xfrm>
            <a:off x="2916739" y="1952694"/>
            <a:ext cx="3310522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Фамилия клиента</a:t>
            </a:r>
          </a:p>
          <a:p>
            <a:r>
              <a:rPr lang="ru-RU" dirty="0"/>
              <a:t>Дата заказа</a:t>
            </a:r>
          </a:p>
          <a:p>
            <a:r>
              <a:rPr lang="ru-RU" dirty="0"/>
              <a:t>Модель телефона</a:t>
            </a:r>
          </a:p>
          <a:p>
            <a:r>
              <a:rPr lang="ru-RU" dirty="0"/>
              <a:t>Уникальный идентификатор клиента </a:t>
            </a:r>
          </a:p>
          <a:p>
            <a:r>
              <a:rPr lang="ru-RU" dirty="0"/>
              <a:t>Номер паспорта</a:t>
            </a:r>
          </a:p>
          <a:p>
            <a:r>
              <a:rPr lang="ru-RU" dirty="0"/>
              <a:t>Серия паспорта </a:t>
            </a:r>
          </a:p>
          <a:p>
            <a:r>
              <a:rPr lang="ru-RU" dirty="0"/>
              <a:t>Номер телефона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72513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Тест</a:t>
            </a:r>
            <a:endParaRPr dirty="0"/>
          </a:p>
        </p:txBody>
      </p:sp>
      <p:sp>
        <p:nvSpPr>
          <p:cNvPr id="6" name="Google Shape;189;p26">
            <a:extLst>
              <a:ext uri="{FF2B5EF4-FFF2-40B4-BE49-F238E27FC236}">
                <a16:creationId xmlns:a16="http://schemas.microsoft.com/office/drawing/2014/main" id="{D6D93560-34DA-B840-88C7-BF233F53B34A}"/>
              </a:ext>
            </a:extLst>
          </p:cNvPr>
          <p:cNvSpPr txBox="1">
            <a:spLocks/>
          </p:cNvSpPr>
          <p:nvPr/>
        </p:nvSpPr>
        <p:spPr>
          <a:xfrm>
            <a:off x="1193260" y="1445513"/>
            <a:ext cx="7103988" cy="26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15000"/>
              </a:lnSpc>
              <a:spcBef>
                <a:spcPts val="300"/>
              </a:spcBef>
            </a:pPr>
            <a:r>
              <a:rPr lang="ru-RU" sz="2017" dirty="0">
                <a:latin typeface=""/>
              </a:rPr>
              <a:t>Что является валидным первичным ключом:</a:t>
            </a:r>
          </a:p>
          <a:p>
            <a:pPr>
              <a:lnSpc>
                <a:spcPct val="115000"/>
              </a:lnSpc>
              <a:spcBef>
                <a:spcPts val="300"/>
              </a:spcBef>
            </a:pPr>
            <a:endParaRPr lang="ru-RU" dirty="0">
              <a:latin typeface=""/>
            </a:endParaRPr>
          </a:p>
        </p:txBody>
      </p:sp>
      <p:pic>
        <p:nvPicPr>
          <p:cNvPr id="11" name="Google Shape;127;p20">
            <a:extLst>
              <a:ext uri="{FF2B5EF4-FFF2-40B4-BE49-F238E27FC236}">
                <a16:creationId xmlns:a16="http://schemas.microsoft.com/office/drawing/2014/main" id="{54041C2E-9D79-6340-93FA-5AA64477F07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0550" y="1654886"/>
            <a:ext cx="576000" cy="576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8FC2A22-EF28-C742-BE58-E4C7282E8C69}"/>
              </a:ext>
            </a:extLst>
          </p:cNvPr>
          <p:cNvSpPr txBox="1"/>
          <p:nvPr/>
        </p:nvSpPr>
        <p:spPr>
          <a:xfrm>
            <a:off x="2916739" y="1952694"/>
            <a:ext cx="3310522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Фамилия клиента</a:t>
            </a:r>
          </a:p>
          <a:p>
            <a:r>
              <a:rPr lang="ru-RU" dirty="0"/>
              <a:t>Дата заказа</a:t>
            </a:r>
          </a:p>
          <a:p>
            <a:r>
              <a:rPr lang="ru-RU" dirty="0"/>
              <a:t>Модель телефона</a:t>
            </a:r>
          </a:p>
          <a:p>
            <a:r>
              <a:rPr lang="ru-RU" dirty="0"/>
              <a:t>Уникальный идентификатор клиента </a:t>
            </a:r>
          </a:p>
          <a:p>
            <a:r>
              <a:rPr lang="ru-RU" dirty="0"/>
              <a:t>Номер паспорта</a:t>
            </a:r>
          </a:p>
          <a:p>
            <a:r>
              <a:rPr lang="ru-RU" dirty="0"/>
              <a:t>Серия паспорта </a:t>
            </a:r>
          </a:p>
          <a:p>
            <a:r>
              <a:rPr lang="ru-RU" dirty="0"/>
              <a:t>Номер телефона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84CCFEF-FDB8-7D45-98A3-422BCB293C49}"/>
              </a:ext>
            </a:extLst>
          </p:cNvPr>
          <p:cNvSpPr/>
          <p:nvPr/>
        </p:nvSpPr>
        <p:spPr>
          <a:xfrm>
            <a:off x="2983149" y="2652409"/>
            <a:ext cx="3132306" cy="62905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5663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08899" y="1009637"/>
            <a:ext cx="3427729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spc="-10" dirty="0"/>
              <a:t>Проверить, </a:t>
            </a:r>
            <a:r>
              <a:rPr sz="2100" spc="-25" dirty="0"/>
              <a:t>идет</a:t>
            </a:r>
            <a:r>
              <a:rPr sz="2100" spc="-10" dirty="0"/>
              <a:t> </a:t>
            </a:r>
            <a:r>
              <a:rPr sz="2100" spc="5" dirty="0"/>
              <a:t>ли</a:t>
            </a:r>
            <a:r>
              <a:rPr sz="2100" spc="-5" dirty="0"/>
              <a:t> </a:t>
            </a:r>
            <a:r>
              <a:rPr sz="2100" spc="-20" dirty="0"/>
              <a:t>запись</a:t>
            </a:r>
            <a:endParaRPr sz="21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80825" y="1032407"/>
            <a:ext cx="642317" cy="321158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72375" y="3520050"/>
            <a:ext cx="525599" cy="52559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839750" y="1810429"/>
            <a:ext cx="5484850" cy="2197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4000" b="1" spc="10" dirty="0">
                <a:latin typeface="Roboto"/>
                <a:cs typeface="Roboto"/>
              </a:rPr>
              <a:t>Меня</a:t>
            </a:r>
            <a:r>
              <a:rPr sz="4000" b="1" spc="-40" dirty="0">
                <a:latin typeface="Roboto"/>
                <a:cs typeface="Roboto"/>
              </a:rPr>
              <a:t> </a:t>
            </a:r>
            <a:r>
              <a:rPr sz="4000" b="1" spc="-20" dirty="0">
                <a:latin typeface="Roboto"/>
                <a:cs typeface="Roboto"/>
              </a:rPr>
              <a:t>хорошо</a:t>
            </a:r>
            <a:r>
              <a:rPr sz="4000" b="1" spc="-30" dirty="0">
                <a:latin typeface="Roboto"/>
                <a:cs typeface="Roboto"/>
              </a:rPr>
              <a:t> </a:t>
            </a:r>
            <a:r>
              <a:rPr sz="4000" b="1" spc="-35" dirty="0">
                <a:latin typeface="Roboto"/>
                <a:cs typeface="Roboto"/>
              </a:rPr>
              <a:t>видно </a:t>
            </a:r>
            <a:r>
              <a:rPr sz="4000" b="1" spc="-980" dirty="0">
                <a:latin typeface="Roboto"/>
                <a:cs typeface="Roboto"/>
              </a:rPr>
              <a:t> </a:t>
            </a:r>
            <a:r>
              <a:rPr sz="4000" b="1" spc="-10" dirty="0">
                <a:latin typeface="Roboto"/>
                <a:cs typeface="Roboto"/>
              </a:rPr>
              <a:t>&amp;&amp; </a:t>
            </a:r>
            <a:r>
              <a:rPr sz="4000" b="1" dirty="0">
                <a:latin typeface="Roboto"/>
                <a:cs typeface="Roboto"/>
              </a:rPr>
              <a:t>слышно?</a:t>
            </a:r>
            <a:endParaRPr sz="4000" dirty="0">
              <a:latin typeface="Roboto"/>
              <a:cs typeface="Roboto"/>
            </a:endParaRPr>
          </a:p>
          <a:p>
            <a:pPr marL="760095" marR="1526540">
              <a:lnSpc>
                <a:spcPct val="100000"/>
              </a:lnSpc>
              <a:spcBef>
                <a:spcPts val="3900"/>
              </a:spcBef>
            </a:pPr>
            <a:r>
              <a:rPr sz="1500" spc="-10" dirty="0">
                <a:latin typeface="Roboto"/>
                <a:cs typeface="Roboto"/>
              </a:rPr>
              <a:t>Ставим </a:t>
            </a:r>
            <a:r>
              <a:rPr sz="1500" spc="-25" dirty="0">
                <a:latin typeface="Roboto"/>
                <a:cs typeface="Roboto"/>
              </a:rPr>
              <a:t>“+”, </a:t>
            </a:r>
            <a:r>
              <a:rPr sz="1500" spc="10" dirty="0">
                <a:latin typeface="Roboto"/>
                <a:cs typeface="Roboto"/>
              </a:rPr>
              <a:t>если </a:t>
            </a:r>
            <a:r>
              <a:rPr sz="1500" dirty="0">
                <a:latin typeface="Roboto"/>
                <a:cs typeface="Roboto"/>
              </a:rPr>
              <a:t>все </a:t>
            </a:r>
            <a:r>
              <a:rPr sz="1500" spc="-10" dirty="0">
                <a:latin typeface="Roboto"/>
                <a:cs typeface="Roboto"/>
              </a:rPr>
              <a:t>хорошо </a:t>
            </a:r>
            <a:r>
              <a:rPr sz="1500" spc="-360" dirty="0">
                <a:latin typeface="Roboto"/>
                <a:cs typeface="Roboto"/>
              </a:rPr>
              <a:t> </a:t>
            </a:r>
            <a:r>
              <a:rPr sz="1500" spc="-105" dirty="0">
                <a:latin typeface="Roboto"/>
                <a:cs typeface="Roboto"/>
              </a:rPr>
              <a:t>“-”</a:t>
            </a:r>
            <a:r>
              <a:rPr sz="1500" spc="-50" dirty="0">
                <a:latin typeface="Roboto"/>
                <a:cs typeface="Roboto"/>
              </a:rPr>
              <a:t>,</a:t>
            </a:r>
            <a:r>
              <a:rPr sz="1500" spc="-5" dirty="0">
                <a:latin typeface="Roboto"/>
                <a:cs typeface="Roboto"/>
              </a:rPr>
              <a:t> </a:t>
            </a:r>
            <a:r>
              <a:rPr sz="1500" spc="5" dirty="0">
                <a:latin typeface="Roboto"/>
                <a:cs typeface="Roboto"/>
              </a:rPr>
              <a:t>есл</a:t>
            </a:r>
            <a:r>
              <a:rPr sz="1500" spc="15" dirty="0">
                <a:latin typeface="Roboto"/>
                <a:cs typeface="Roboto"/>
              </a:rPr>
              <a:t>и</a:t>
            </a:r>
            <a:r>
              <a:rPr sz="1500" spc="-5" dirty="0">
                <a:latin typeface="Roboto"/>
                <a:cs typeface="Roboto"/>
              </a:rPr>
              <a:t> </a:t>
            </a:r>
            <a:r>
              <a:rPr sz="1500" spc="-15" dirty="0">
                <a:latin typeface="Roboto"/>
                <a:cs typeface="Roboto"/>
              </a:rPr>
              <a:t>ест</a:t>
            </a:r>
            <a:r>
              <a:rPr sz="1500" spc="-10" dirty="0">
                <a:latin typeface="Roboto"/>
                <a:cs typeface="Roboto"/>
              </a:rPr>
              <a:t>ь</a:t>
            </a:r>
            <a:r>
              <a:rPr sz="1500" spc="-5" dirty="0">
                <a:latin typeface="Roboto"/>
                <a:cs typeface="Roboto"/>
              </a:rPr>
              <a:t> проблемы</a:t>
            </a:r>
            <a:endParaRPr sz="1500" dirty="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924BE6-0E2B-2C4E-9F08-9A1BA654CB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Внешний ключ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56F15B-62CA-6049-9F4B-21E9C1CC7284}"/>
              </a:ext>
            </a:extLst>
          </p:cNvPr>
          <p:cNvSpPr txBox="1"/>
          <p:nvPr/>
        </p:nvSpPr>
        <p:spPr>
          <a:xfrm>
            <a:off x="521202" y="2094696"/>
            <a:ext cx="26848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dirty="0"/>
              <a:t>Множество колонок подчиненной таблицы, соответствующее ключу главной таблицы.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9790B3-732D-BF4A-B195-CA3E4FF6D0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000" t="73856" r="40638"/>
          <a:stretch/>
        </p:blipFill>
        <p:spPr>
          <a:xfrm>
            <a:off x="3998230" y="1691081"/>
            <a:ext cx="4645220" cy="1896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2169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8D8D8-B227-E542-8699-F728BD3A9F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Язык </a:t>
            </a:r>
            <a:r>
              <a:rPr lang="en-US" dirty="0"/>
              <a:t>SQL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6194D58-E3D5-F645-AB5C-85DA7E413F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5856" y="2083459"/>
            <a:ext cx="2904705" cy="97658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84BCC55-C35D-2242-8FF1-C1A125DFCEA9}"/>
              </a:ext>
            </a:extLst>
          </p:cNvPr>
          <p:cNvSpPr txBox="1"/>
          <p:nvPr/>
        </p:nvSpPr>
        <p:spPr>
          <a:xfrm>
            <a:off x="500550" y="1890490"/>
            <a:ext cx="418937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SQL (Structured Query Language) - </a:t>
            </a:r>
            <a:r>
              <a:rPr lang="ru-RU" dirty="0"/>
              <a:t>декларативный язык программирования, применяемый для создания, модификации и управления данными в реляционной базе данных, управляемой соответствующей СУБД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39861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8D8D8-B227-E542-8699-F728BD3A9F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Язык </a:t>
            </a:r>
            <a:r>
              <a:rPr lang="en-US" dirty="0"/>
              <a:t>SQL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FB20F4-F8B7-7741-A4A0-BAC0FA5F30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1285" y="1182942"/>
            <a:ext cx="5216493" cy="14887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CECB17D-CDFB-2448-A76E-A42D281F2F57}"/>
              </a:ext>
            </a:extLst>
          </p:cNvPr>
          <p:cNvSpPr txBox="1"/>
          <p:nvPr/>
        </p:nvSpPr>
        <p:spPr>
          <a:xfrm>
            <a:off x="1411286" y="875165"/>
            <a:ext cx="19912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Определение данных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8C21520-7EDC-7541-9DD6-C3696C01AB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1286" y="3249038"/>
            <a:ext cx="5213802" cy="172706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9840C2D-B7DD-3E41-A079-3787AEA8411B}"/>
              </a:ext>
            </a:extLst>
          </p:cNvPr>
          <p:cNvSpPr txBox="1"/>
          <p:nvPr/>
        </p:nvSpPr>
        <p:spPr>
          <a:xfrm>
            <a:off x="1411285" y="2941261"/>
            <a:ext cx="17892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Изменение данных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02663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8D8D8-B227-E542-8699-F728BD3A9F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Извлечение данных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ECB17D-CDFB-2448-A76E-A42D281F2F57}"/>
              </a:ext>
            </a:extLst>
          </p:cNvPr>
          <p:cNvSpPr txBox="1"/>
          <p:nvPr/>
        </p:nvSpPr>
        <p:spPr>
          <a:xfrm>
            <a:off x="500550" y="947443"/>
            <a:ext cx="4322017" cy="41959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accent1">
                    <a:lumMod val="75000"/>
                  </a:schemeClr>
                </a:solidFill>
              </a:rPr>
              <a:t>SELECT</a:t>
            </a:r>
            <a:r>
              <a:rPr lang="en-US" sz="1800" dirty="0"/>
              <a:t> </a:t>
            </a:r>
            <a:r>
              <a:rPr lang="en-US" sz="1800" dirty="0" err="1"/>
              <a:t>flight_id</a:t>
            </a:r>
            <a:r>
              <a:rPr lang="en-US" sz="1800" dirty="0"/>
              <a:t>, </a:t>
            </a:r>
            <a:r>
              <a:rPr lang="en-US" sz="1800" dirty="0" err="1"/>
              <a:t>flight_no</a:t>
            </a:r>
            <a:r>
              <a:rPr lang="en-US" sz="1800" dirty="0"/>
              <a:t>, </a:t>
            </a:r>
          </a:p>
          <a:p>
            <a:r>
              <a:rPr lang="en-US" sz="1800" dirty="0"/>
              <a:t>	</a:t>
            </a:r>
            <a:r>
              <a:rPr lang="en-US" sz="1800" dirty="0" err="1"/>
              <a:t>scheduled_departure</a:t>
            </a:r>
            <a:r>
              <a:rPr lang="en-US" sz="1800" dirty="0"/>
              <a:t>,</a:t>
            </a:r>
          </a:p>
          <a:p>
            <a:r>
              <a:rPr lang="en-US" sz="1800" dirty="0"/>
              <a:t>	</a:t>
            </a:r>
            <a:r>
              <a:rPr lang="en-US" sz="1800" dirty="0" err="1"/>
              <a:t>scheduled_arrival</a:t>
            </a:r>
            <a:r>
              <a:rPr lang="en-US" sz="1800" dirty="0"/>
              <a:t> </a:t>
            </a:r>
          </a:p>
          <a:p>
            <a:r>
              <a:rPr lang="en-US" sz="1800" dirty="0"/>
              <a:t>	</a:t>
            </a:r>
            <a:r>
              <a:rPr lang="en-US" sz="1800" dirty="0" err="1"/>
              <a:t>departure_airport</a:t>
            </a:r>
            <a:r>
              <a:rPr lang="en-US" sz="1800" dirty="0"/>
              <a:t>, </a:t>
            </a:r>
          </a:p>
          <a:p>
            <a:r>
              <a:rPr lang="en-US" sz="1800" dirty="0"/>
              <a:t>	</a:t>
            </a:r>
            <a:r>
              <a:rPr lang="en-US" sz="1800" dirty="0" err="1"/>
              <a:t>arrival_airport</a:t>
            </a:r>
            <a:r>
              <a:rPr lang="en-US" sz="1800" dirty="0"/>
              <a:t>,</a:t>
            </a:r>
          </a:p>
          <a:p>
            <a:r>
              <a:rPr lang="en-US" sz="1800" dirty="0"/>
              <a:t>	status, </a:t>
            </a:r>
            <a:r>
              <a:rPr lang="en-US" sz="1800" dirty="0" err="1"/>
              <a:t>aircraft_code</a:t>
            </a:r>
            <a:endParaRPr lang="en-US" sz="1800" dirty="0"/>
          </a:p>
          <a:p>
            <a:pPr>
              <a:lnSpc>
                <a:spcPct val="150000"/>
              </a:lnSpc>
            </a:pPr>
            <a:r>
              <a:rPr lang="en-US" sz="1800" dirty="0">
                <a:solidFill>
                  <a:schemeClr val="accent1">
                    <a:lumMod val="75000"/>
                  </a:schemeClr>
                </a:solidFill>
              </a:rPr>
              <a:t>FROM</a:t>
            </a:r>
            <a:r>
              <a:rPr lang="en-US" sz="1800" dirty="0"/>
              <a:t> flights</a:t>
            </a:r>
          </a:p>
          <a:p>
            <a:pPr>
              <a:lnSpc>
                <a:spcPct val="150000"/>
              </a:lnSpc>
            </a:pPr>
            <a:r>
              <a:rPr lang="en-US" sz="1800" dirty="0">
                <a:solidFill>
                  <a:schemeClr val="accent1">
                    <a:lumMod val="75000"/>
                  </a:schemeClr>
                </a:solidFill>
              </a:rPr>
              <a:t>WHERE/HAVING</a:t>
            </a:r>
            <a:r>
              <a:rPr lang="en-US" sz="1800" dirty="0"/>
              <a:t> status= </a:t>
            </a:r>
            <a:r>
              <a:rPr lang="en-US" sz="1800" dirty="0">
                <a:solidFill>
                  <a:schemeClr val="accent4">
                    <a:lumMod val="50000"/>
                  </a:schemeClr>
                </a:solidFill>
              </a:rPr>
              <a:t>’On Time’</a:t>
            </a:r>
          </a:p>
          <a:p>
            <a:pPr>
              <a:lnSpc>
                <a:spcPct val="150000"/>
              </a:lnSpc>
            </a:pPr>
            <a:r>
              <a:rPr lang="en-US" sz="1800" dirty="0">
                <a:solidFill>
                  <a:schemeClr val="accent1">
                    <a:lumMod val="75000"/>
                  </a:schemeClr>
                </a:solidFill>
              </a:rPr>
              <a:t>AND</a:t>
            </a:r>
            <a:r>
              <a:rPr lang="en-US" sz="1800" dirty="0"/>
              <a:t> </a:t>
            </a:r>
            <a:r>
              <a:rPr lang="en-US" sz="1800" dirty="0" err="1"/>
              <a:t>departure_airport</a:t>
            </a:r>
            <a:r>
              <a:rPr lang="en-US" sz="1800" dirty="0"/>
              <a:t> 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</a:rPr>
              <a:t>LIKE </a:t>
            </a:r>
            <a:r>
              <a:rPr lang="en-US" sz="1800" dirty="0">
                <a:solidFill>
                  <a:schemeClr val="accent4">
                    <a:lumMod val="50000"/>
                  </a:schemeClr>
                </a:solidFill>
              </a:rPr>
              <a:t>‘%SVO%’</a:t>
            </a:r>
          </a:p>
          <a:p>
            <a:pPr>
              <a:lnSpc>
                <a:spcPct val="150000"/>
              </a:lnSpc>
            </a:pPr>
            <a:r>
              <a:rPr lang="en-US" sz="1800" dirty="0">
                <a:solidFill>
                  <a:schemeClr val="accent1">
                    <a:lumMod val="75000"/>
                  </a:schemeClr>
                </a:solidFill>
              </a:rPr>
              <a:t>GROUP BY </a:t>
            </a:r>
            <a:r>
              <a:rPr lang="en-US" sz="1800" dirty="0" err="1"/>
              <a:t>arrival_airport</a:t>
            </a:r>
            <a:endParaRPr lang="en-US" sz="1800" dirty="0">
              <a:solidFill>
                <a:schemeClr val="accent1">
                  <a:lumMod val="7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sz="1800" dirty="0">
                <a:solidFill>
                  <a:schemeClr val="accent1">
                    <a:lumMod val="75000"/>
                  </a:schemeClr>
                </a:solidFill>
              </a:rPr>
              <a:t>ORDER BY </a:t>
            </a:r>
            <a:r>
              <a:rPr lang="en-US" sz="1800" dirty="0" err="1"/>
              <a:t>scheduled_departure</a:t>
            </a:r>
            <a:r>
              <a:rPr lang="en-US" sz="1800" dirty="0"/>
              <a:t> 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</a:rPr>
              <a:t>DESC</a:t>
            </a:r>
            <a:endParaRPr lang="ru-RU" sz="1800" dirty="0">
              <a:solidFill>
                <a:schemeClr val="accent1">
                  <a:lumMod val="7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sz="1800" dirty="0">
                <a:solidFill>
                  <a:schemeClr val="accent1">
                    <a:lumMod val="75000"/>
                  </a:schemeClr>
                </a:solidFill>
              </a:rPr>
              <a:t>LIMIT </a:t>
            </a:r>
            <a:r>
              <a:rPr lang="en-US" sz="1800" dirty="0">
                <a:solidFill>
                  <a:schemeClr val="tx1"/>
                </a:solidFill>
              </a:rPr>
              <a:t>10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</a:rPr>
              <a:t> 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773F45-8C6F-7945-8409-063AF5791DF1}"/>
              </a:ext>
            </a:extLst>
          </p:cNvPr>
          <p:cNvSpPr txBox="1"/>
          <p:nvPr/>
        </p:nvSpPr>
        <p:spPr>
          <a:xfrm>
            <a:off x="5353964" y="797573"/>
            <a:ext cx="2492990" cy="43651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ru-RU" dirty="0"/>
              <a:t>Что извлечь (имена полей)</a:t>
            </a:r>
          </a:p>
          <a:p>
            <a:pPr>
              <a:lnSpc>
                <a:spcPct val="200000"/>
              </a:lnSpc>
            </a:pPr>
            <a:endParaRPr lang="en-US" dirty="0"/>
          </a:p>
          <a:p>
            <a:pPr>
              <a:lnSpc>
                <a:spcPct val="20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endParaRPr lang="en-US" sz="2000" dirty="0"/>
          </a:p>
          <a:p>
            <a:pPr>
              <a:lnSpc>
                <a:spcPct val="200000"/>
              </a:lnSpc>
            </a:pPr>
            <a:r>
              <a:rPr lang="ru-RU" dirty="0"/>
              <a:t>Откуда (название таблицы)</a:t>
            </a:r>
          </a:p>
          <a:p>
            <a:endParaRPr lang="ru-RU" dirty="0"/>
          </a:p>
          <a:p>
            <a:pPr>
              <a:lnSpc>
                <a:spcPct val="200000"/>
              </a:lnSpc>
            </a:pPr>
            <a:r>
              <a:rPr lang="ru-RU" dirty="0"/>
              <a:t>Как (по какому критерию)</a:t>
            </a:r>
            <a:endParaRPr lang="en-US" dirty="0"/>
          </a:p>
          <a:p>
            <a:endParaRPr lang="ru-RU" dirty="0"/>
          </a:p>
          <a:p>
            <a:pPr>
              <a:lnSpc>
                <a:spcPct val="200000"/>
              </a:lnSpc>
            </a:pPr>
            <a:r>
              <a:rPr lang="ru-RU" dirty="0"/>
              <a:t>Как сгруппировать</a:t>
            </a:r>
          </a:p>
          <a:p>
            <a:pPr>
              <a:lnSpc>
                <a:spcPct val="200000"/>
              </a:lnSpc>
            </a:pPr>
            <a:r>
              <a:rPr lang="ru-RU" dirty="0"/>
              <a:t>В каком порядке вывести</a:t>
            </a:r>
            <a:endParaRPr lang="en-US" dirty="0"/>
          </a:p>
          <a:p>
            <a:pPr>
              <a:lnSpc>
                <a:spcPct val="200000"/>
              </a:lnSpc>
            </a:pPr>
            <a:r>
              <a:rPr lang="ru-RU" dirty="0"/>
              <a:t>Сколько строк вывести</a:t>
            </a:r>
            <a:endParaRPr lang="en-US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F5FA9E4-A774-7A4A-B85B-ED6F6C2384BB}"/>
              </a:ext>
            </a:extLst>
          </p:cNvPr>
          <p:cNvCxnSpPr>
            <a:cxnSpLocks/>
          </p:cNvCxnSpPr>
          <p:nvPr/>
        </p:nvCxnSpPr>
        <p:spPr>
          <a:xfrm flipH="1">
            <a:off x="4839237" y="1138448"/>
            <a:ext cx="540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3E4401F0-9472-0349-A69D-048F10744620}"/>
              </a:ext>
            </a:extLst>
          </p:cNvPr>
          <p:cNvSpPr/>
          <p:nvPr/>
        </p:nvSpPr>
        <p:spPr>
          <a:xfrm>
            <a:off x="1497167" y="4787532"/>
            <a:ext cx="188068" cy="355868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39A9B80-FCC3-634C-9F8B-62C636D1D191}"/>
              </a:ext>
            </a:extLst>
          </p:cNvPr>
          <p:cNvSpPr txBox="1"/>
          <p:nvPr/>
        </p:nvSpPr>
        <p:spPr>
          <a:xfrm>
            <a:off x="2211421" y="4948136"/>
            <a:ext cx="114646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050" dirty="0"/>
              <a:t>Конец запроса</a:t>
            </a:r>
            <a:endParaRPr lang="en-US" sz="1050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6B9FFF3-D72C-534D-A121-3926F7720A0F}"/>
              </a:ext>
            </a:extLst>
          </p:cNvPr>
          <p:cNvCxnSpPr>
            <a:cxnSpLocks/>
            <a:stCxn id="17" idx="1"/>
            <a:endCxn id="16" idx="6"/>
          </p:cNvCxnSpPr>
          <p:nvPr/>
        </p:nvCxnSpPr>
        <p:spPr>
          <a:xfrm flipH="1" flipV="1">
            <a:off x="1685235" y="4965466"/>
            <a:ext cx="526186" cy="113475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ight Brace 27">
            <a:extLst>
              <a:ext uri="{FF2B5EF4-FFF2-40B4-BE49-F238E27FC236}">
                <a16:creationId xmlns:a16="http://schemas.microsoft.com/office/drawing/2014/main" id="{E4D2BC13-332E-0348-9A76-CE90920210D5}"/>
              </a:ext>
            </a:extLst>
          </p:cNvPr>
          <p:cNvSpPr/>
          <p:nvPr/>
        </p:nvSpPr>
        <p:spPr>
          <a:xfrm>
            <a:off x="4606493" y="3240270"/>
            <a:ext cx="162127" cy="48436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6DD003E5-DF2C-7B4E-994B-3DBE03FEF00D}"/>
              </a:ext>
            </a:extLst>
          </p:cNvPr>
          <p:cNvCxnSpPr>
            <a:cxnSpLocks/>
          </p:cNvCxnSpPr>
          <p:nvPr/>
        </p:nvCxnSpPr>
        <p:spPr>
          <a:xfrm flipH="1">
            <a:off x="4839237" y="2860244"/>
            <a:ext cx="540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240163DB-B728-7F4C-8D66-AB3E7971F4B2}"/>
              </a:ext>
            </a:extLst>
          </p:cNvPr>
          <p:cNvCxnSpPr>
            <a:cxnSpLocks/>
          </p:cNvCxnSpPr>
          <p:nvPr/>
        </p:nvCxnSpPr>
        <p:spPr>
          <a:xfrm flipH="1">
            <a:off x="4839237" y="3482450"/>
            <a:ext cx="540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8E79489-C0F0-D248-9208-5419EBA8CE90}"/>
              </a:ext>
            </a:extLst>
          </p:cNvPr>
          <p:cNvCxnSpPr>
            <a:cxnSpLocks/>
          </p:cNvCxnSpPr>
          <p:nvPr/>
        </p:nvCxnSpPr>
        <p:spPr>
          <a:xfrm flipH="1">
            <a:off x="4839237" y="4137810"/>
            <a:ext cx="540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D60A484C-F107-0946-8237-421FA61F6A7D}"/>
              </a:ext>
            </a:extLst>
          </p:cNvPr>
          <p:cNvCxnSpPr>
            <a:cxnSpLocks/>
          </p:cNvCxnSpPr>
          <p:nvPr/>
        </p:nvCxnSpPr>
        <p:spPr>
          <a:xfrm flipH="1">
            <a:off x="4839237" y="4543130"/>
            <a:ext cx="540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8BD546D4-F195-9C4A-AFA7-5423E74EB2AF}"/>
              </a:ext>
            </a:extLst>
          </p:cNvPr>
          <p:cNvCxnSpPr>
            <a:cxnSpLocks/>
          </p:cNvCxnSpPr>
          <p:nvPr/>
        </p:nvCxnSpPr>
        <p:spPr>
          <a:xfrm flipH="1">
            <a:off x="4839237" y="4975506"/>
            <a:ext cx="540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18574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5"/>
          <p:cNvSpPr txBox="1">
            <a:spLocks noGrp="1"/>
          </p:cNvSpPr>
          <p:nvPr>
            <p:ph type="title"/>
          </p:nvPr>
        </p:nvSpPr>
        <p:spPr>
          <a:xfrm>
            <a:off x="651424" y="396394"/>
            <a:ext cx="7821033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4900" dirty="0"/>
              <a:t>Практика</a:t>
            </a:r>
            <a:endParaRPr dirty="0"/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BC6F7EEA-CFB2-FB45-BFE3-1E2E99EA34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24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20860500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FF66727-502E-0641-886D-AAB62CD33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Тезисы</a:t>
            </a:r>
          </a:p>
        </p:txBody>
      </p:sp>
      <p:graphicFrame>
        <p:nvGraphicFramePr>
          <p:cNvPr id="3" name="Google Shape;168;p23">
            <a:extLst>
              <a:ext uri="{FF2B5EF4-FFF2-40B4-BE49-F238E27FC236}">
                <a16:creationId xmlns:a16="http://schemas.microsoft.com/office/drawing/2014/main" id="{36042854-032C-5F41-BAC0-2675204F1B3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09433873"/>
              </p:ext>
            </p:extLst>
          </p:nvPr>
        </p:nvGraphicFramePr>
        <p:xfrm>
          <a:off x="952500" y="1544194"/>
          <a:ext cx="7239000" cy="1397216"/>
        </p:xfrm>
        <a:graphic>
          <a:graphicData uri="http://schemas.openxmlformats.org/drawingml/2006/table">
            <a:tbl>
              <a:tblPr>
                <a:noFill/>
                <a:tableStyleId>{23E6A93D-E22E-496A-AE55-A62C1E3046BF}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3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300" b="1" dirty="0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Реляционная СУБД – «система» взаимосвязанных таблиц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3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300" b="1" dirty="0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ru-RU" sz="1300" b="0" i="0" u="none" strike="noStrike" cap="none" dirty="0">
                          <a:solidFill>
                            <a:srgbClr val="000000"/>
                          </a:solidFill>
                          <a:latin typeface="Roboto"/>
                          <a:ea typeface="Roboto"/>
                          <a:sym typeface="Arial"/>
                        </a:rPr>
                        <a:t>В таблицах есть первичные ключи обеспечивающие уникальность записей</a:t>
                      </a:r>
                      <a:endParaRPr sz="1300" b="0" i="0" u="none" strike="noStrike" cap="none" dirty="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3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300" b="1" dirty="0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Между таблицами есть связи для зависимых данных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28587661"/>
                  </a:ext>
                </a:extLst>
              </a:tr>
              <a:tr h="273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sz="1300" b="1" dirty="0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Мы можем с помощью специального синтаксиса </a:t>
                      </a:r>
                      <a:r>
                        <a:rPr lang="en-US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SQL </a:t>
                      </a: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получать доступ к данным</a:t>
                      </a:r>
                    </a:p>
                  </a:txBody>
                  <a:tcPr marL="198000" marR="91425" marT="68575" marB="68575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54463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926838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7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Список материалов для изучения</a:t>
            </a:r>
            <a:endParaRPr dirty="0"/>
          </a:p>
        </p:txBody>
      </p:sp>
      <p:sp>
        <p:nvSpPr>
          <p:cNvPr id="408" name="Google Shape;408;p71"/>
          <p:cNvSpPr txBox="1">
            <a:spLocks noGrp="1"/>
          </p:cNvSpPr>
          <p:nvPr>
            <p:ph type="body" idx="4294967295"/>
          </p:nvPr>
        </p:nvSpPr>
        <p:spPr>
          <a:xfrm>
            <a:off x="381000" y="895350"/>
            <a:ext cx="8610600" cy="396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indent="-311150" algn="l" rtl="0">
              <a:lnSpc>
                <a:spcPct val="100000"/>
              </a:lnSpc>
              <a:buSzPts val="1300"/>
              <a:buAutoNum type="arabicPeriod"/>
            </a:pPr>
            <a:endParaRPr lang="en-US" sz="1300" dirty="0"/>
          </a:p>
          <a:p>
            <a:pPr marL="457200" indent="-311150" algn="l" rtl="0">
              <a:lnSpc>
                <a:spcPct val="100000"/>
              </a:lnSpc>
              <a:buSzPts val="1300"/>
              <a:buAutoNum type="arabicPeriod"/>
            </a:pPr>
            <a:r>
              <a:rPr lang="ru-RU" sz="1900" b="1" dirty="0"/>
              <a:t>Основы </a:t>
            </a:r>
            <a:r>
              <a:rPr lang="en-US" sz="1900" b="1" dirty="0"/>
              <a:t>SQL</a:t>
            </a:r>
          </a:p>
          <a:p>
            <a:pPr marL="914400" lvl="1" indent="-311150" algn="l" rtl="0">
              <a:buSzPts val="1300"/>
              <a:buFont typeface="Arial" panose="020B0604020202020204" pitchFamily="34" charset="0"/>
              <a:buChar char="•"/>
            </a:pPr>
            <a:r>
              <a:rPr lang="en-US" sz="1400" dirty="0">
                <a:hlinkClick r:id="rId3"/>
              </a:rPr>
              <a:t>https://www.w3schools.com/sql/default.asp</a:t>
            </a:r>
            <a:r>
              <a:rPr lang="en-US" sz="1400" dirty="0"/>
              <a:t> </a:t>
            </a:r>
          </a:p>
          <a:p>
            <a:pPr lvl="1" indent="-311150">
              <a:buSzPts val="1300"/>
              <a:buFont typeface="Arial" panose="020B0604020202020204" pitchFamily="34" charset="0"/>
              <a:buChar char="•"/>
            </a:pPr>
            <a:r>
              <a:rPr lang="en-US" sz="1400" dirty="0">
                <a:hlinkClick r:id="rId4"/>
              </a:rPr>
              <a:t>https://habr.com/ru/articles/123636/</a:t>
            </a:r>
            <a:r>
              <a:rPr lang="en-US" sz="1400" dirty="0"/>
              <a:t> </a:t>
            </a:r>
          </a:p>
          <a:p>
            <a:pPr lvl="1" indent="-311150">
              <a:buSzPts val="1300"/>
              <a:buFont typeface="Arial" panose="020B0604020202020204" pitchFamily="34" charset="0"/>
              <a:buChar char="•"/>
            </a:pPr>
            <a:r>
              <a:rPr lang="en-US" sz="1400" dirty="0">
                <a:hlinkClick r:id="rId5"/>
              </a:rPr>
              <a:t>https://habr.com/ru/articles/480838/</a:t>
            </a:r>
            <a:r>
              <a:rPr lang="en-US" sz="1400" dirty="0"/>
              <a:t> </a:t>
            </a:r>
            <a:endParaRPr lang="ru-RU" sz="1400" dirty="0"/>
          </a:p>
          <a:p>
            <a:pPr marL="457200" indent="-311150" algn="l" rtl="0">
              <a:lnSpc>
                <a:spcPct val="100000"/>
              </a:lnSpc>
              <a:buSzPts val="1300"/>
              <a:buAutoNum type="arabicPeriod"/>
            </a:pPr>
            <a:endParaRPr lang="en-US" sz="1900" b="1" dirty="0"/>
          </a:p>
          <a:p>
            <a:pPr marL="457200" indent="-311150" algn="l" rtl="0">
              <a:lnSpc>
                <a:spcPct val="100000"/>
              </a:lnSpc>
              <a:buSzPts val="1300"/>
              <a:buAutoNum type="arabicPeriod"/>
            </a:pPr>
            <a:r>
              <a:rPr lang="en-US" sz="1900" b="1" dirty="0"/>
              <a:t>PostgreSQL</a:t>
            </a:r>
            <a:r>
              <a:rPr lang="ru-RU" sz="1700" b="1" dirty="0"/>
              <a:t> </a:t>
            </a:r>
            <a:endParaRPr lang="en-US" sz="1700" b="1" dirty="0"/>
          </a:p>
          <a:p>
            <a:pPr marL="914400" lvl="1" indent="-311150" algn="l" rtl="0">
              <a:buSzPts val="1300"/>
              <a:buFont typeface="Arial" panose="020B0604020202020204" pitchFamily="34" charset="0"/>
              <a:buChar char="•"/>
            </a:pPr>
            <a:r>
              <a:rPr lang="en-US" sz="1300" dirty="0">
                <a:hlinkClick r:id="rId6"/>
              </a:rPr>
              <a:t>https://habr.com/ru/companies/tensor/articles/779698/</a:t>
            </a:r>
            <a:r>
              <a:rPr lang="en-US" sz="1300" dirty="0"/>
              <a:t> </a:t>
            </a:r>
          </a:p>
          <a:p>
            <a:pPr marL="914400" lvl="1" indent="-311150" algn="l" rtl="0">
              <a:buSzPts val="1300"/>
              <a:buFont typeface="Arial" panose="020B0604020202020204" pitchFamily="34" charset="0"/>
              <a:buChar char="•"/>
            </a:pPr>
            <a:r>
              <a:rPr lang="en-US" sz="1300" dirty="0">
                <a:hlinkClick r:id="rId7"/>
              </a:rPr>
              <a:t>https://habr.com/ru/companies/otus/articles/706346/</a:t>
            </a:r>
            <a:r>
              <a:rPr lang="en-US" sz="1300" dirty="0"/>
              <a:t> </a:t>
            </a:r>
          </a:p>
          <a:p>
            <a:pPr marL="457200" indent="-311150" algn="l" rtl="0">
              <a:lnSpc>
                <a:spcPct val="100000"/>
              </a:lnSpc>
              <a:buSzPts val="1300"/>
              <a:buAutoNum type="arabicPeriod"/>
            </a:pPr>
            <a:endParaRPr lang="ru-RU" sz="1900" b="1" dirty="0"/>
          </a:p>
          <a:p>
            <a:pPr marL="457200" indent="-311150" algn="l" rtl="0">
              <a:lnSpc>
                <a:spcPct val="100000"/>
              </a:lnSpc>
              <a:buSzPts val="1300"/>
              <a:buAutoNum type="arabicPeriod"/>
            </a:pPr>
            <a:r>
              <a:rPr lang="en-US" sz="1900" b="1" dirty="0"/>
              <a:t>MySQL</a:t>
            </a:r>
            <a:r>
              <a:rPr lang="ru-RU" sz="1700" b="1" dirty="0"/>
              <a:t> </a:t>
            </a:r>
            <a:endParaRPr lang="en-US" sz="1700" b="1" dirty="0"/>
          </a:p>
          <a:p>
            <a:pPr marL="914400" lvl="1" indent="-311150" algn="l" rtl="0">
              <a:buSzPts val="1300"/>
              <a:buFont typeface="Arial" panose="020B0604020202020204" pitchFamily="34" charset="0"/>
              <a:buChar char="•"/>
            </a:pPr>
            <a:r>
              <a:rPr lang="en-US" sz="1300" dirty="0">
                <a:hlinkClick r:id="rId8"/>
              </a:rPr>
              <a:t>https://habr.com/ru/companies/otus/articles/712768/</a:t>
            </a:r>
            <a:r>
              <a:rPr lang="en-US" sz="1300" dirty="0"/>
              <a:t>  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1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900"/>
              <a:t>Вопросы?</a:t>
            </a:r>
            <a:endParaRPr/>
          </a:p>
        </p:txBody>
      </p:sp>
      <p:pic>
        <p:nvPicPr>
          <p:cNvPr id="297" name="Google Shape;297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9975" y="3370764"/>
            <a:ext cx="662535" cy="66253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1"/>
          <p:cNvSpPr txBox="1"/>
          <p:nvPr/>
        </p:nvSpPr>
        <p:spPr>
          <a:xfrm>
            <a:off x="1438025" y="3378781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Ставим “+”,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вопросы есть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99" name="Google Shape;299;p4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02950" y="3370764"/>
            <a:ext cx="662535" cy="662535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41"/>
          <p:cNvSpPr txBox="1"/>
          <p:nvPr/>
        </p:nvSpPr>
        <p:spPr>
          <a:xfrm>
            <a:off x="4806700" y="3378781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Ставим “–”,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вопросов нет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898CF9D2-628E-C34E-8B65-6B4E58685E1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27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7953297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46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520600" cy="95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Следующий вебинар</a:t>
            </a:r>
            <a:endParaRPr dirty="0"/>
          </a:p>
        </p:txBody>
      </p:sp>
      <p:sp>
        <p:nvSpPr>
          <p:cNvPr id="336" name="Google Shape;336;p46"/>
          <p:cNvSpPr txBox="1"/>
          <p:nvPr/>
        </p:nvSpPr>
        <p:spPr>
          <a:xfrm>
            <a:off x="1892611" y="1411469"/>
            <a:ext cx="6156900" cy="800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ru-RU" sz="2000" dirty="0">
                <a:solidFill>
                  <a:schemeClr val="accent4">
                    <a:lumMod val="75000"/>
                  </a:schemeClr>
                </a:solidFill>
                <a:latin typeface="Roboto"/>
                <a:ea typeface="Roboto"/>
              </a:rPr>
              <a:t>04 апреля</a:t>
            </a:r>
          </a:p>
          <a:p>
            <a:r>
              <a:rPr lang="en-US" sz="2000" dirty="0">
                <a:solidFill>
                  <a:schemeClr val="tx1"/>
                </a:solidFill>
                <a:latin typeface="Roboto"/>
                <a:ea typeface="Roboto"/>
              </a:rPr>
              <a:t>Join, exists, </a:t>
            </a:r>
            <a:r>
              <a:rPr lang="ru-RU" sz="2000" dirty="0">
                <a:solidFill>
                  <a:schemeClr val="tx1"/>
                </a:solidFill>
                <a:latin typeface="Roboto"/>
                <a:ea typeface="Roboto"/>
              </a:rPr>
              <a:t>вложенные запросы, </a:t>
            </a:r>
            <a:r>
              <a:rPr lang="en-US" sz="2000" dirty="0">
                <a:solidFill>
                  <a:schemeClr val="tx1"/>
                </a:solidFill>
                <a:latin typeface="Roboto"/>
                <a:ea typeface="Roboto"/>
              </a:rPr>
              <a:t>group by, having</a:t>
            </a:r>
            <a:endParaRPr sz="2000" dirty="0">
              <a:solidFill>
                <a:schemeClr val="tx1"/>
              </a:solidFill>
              <a:latin typeface="Roboto"/>
              <a:ea typeface="Roboto"/>
            </a:endParaRPr>
          </a:p>
        </p:txBody>
      </p:sp>
      <p:pic>
        <p:nvPicPr>
          <p:cNvPr id="337" name="Google Shape;337;p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6500" y="1558024"/>
            <a:ext cx="760725" cy="760725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46"/>
          <p:cNvSpPr txBox="1"/>
          <p:nvPr/>
        </p:nvSpPr>
        <p:spPr>
          <a:xfrm>
            <a:off x="1179775" y="3660425"/>
            <a:ext cx="2056200" cy="7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latin typeface="Roboto"/>
                <a:ea typeface="Roboto"/>
                <a:cs typeface="Roboto"/>
                <a:sym typeface="Roboto"/>
              </a:rPr>
              <a:t>Ссылка на вебинар будет в ЛК за 15 минут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9" name="Google Shape;339;p46"/>
          <p:cNvSpPr txBox="1"/>
          <p:nvPr/>
        </p:nvSpPr>
        <p:spPr>
          <a:xfrm>
            <a:off x="3844125" y="3660413"/>
            <a:ext cx="1766400" cy="7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latin typeface="Roboto"/>
                <a:ea typeface="Roboto"/>
                <a:cs typeface="Roboto"/>
                <a:sym typeface="Roboto"/>
              </a:rPr>
              <a:t>Материалы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latin typeface="Roboto"/>
                <a:ea typeface="Roboto"/>
                <a:cs typeface="Roboto"/>
                <a:sym typeface="Roboto"/>
              </a:rPr>
              <a:t>к занятию в ЛК — можно изучать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0" name="Google Shape;340;p46"/>
          <p:cNvSpPr txBox="1"/>
          <p:nvPr/>
        </p:nvSpPr>
        <p:spPr>
          <a:xfrm>
            <a:off x="6101125" y="3660413"/>
            <a:ext cx="2100900" cy="7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latin typeface="Roboto"/>
                <a:ea typeface="Roboto"/>
                <a:cs typeface="Roboto"/>
                <a:sym typeface="Roboto"/>
              </a:rPr>
              <a:t>Обязательный материал обозначен красной лентой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41" name="Google Shape;341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35150" y="3750544"/>
            <a:ext cx="214313" cy="2143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4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43250" y="3692869"/>
            <a:ext cx="329663" cy="329663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4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480775" y="3692869"/>
            <a:ext cx="329663" cy="3296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784041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8"/>
          <p:cNvSpPr/>
          <p:nvPr/>
        </p:nvSpPr>
        <p:spPr>
          <a:xfrm>
            <a:off x="630000" y="2703050"/>
            <a:ext cx="1033800" cy="19836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48"/>
          <p:cNvSpPr txBox="1">
            <a:spLocks noGrp="1"/>
          </p:cNvSpPr>
          <p:nvPr>
            <p:ph type="title"/>
          </p:nvPr>
        </p:nvSpPr>
        <p:spPr>
          <a:xfrm>
            <a:off x="500550" y="821219"/>
            <a:ext cx="85206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ML Basic</a:t>
            </a:r>
            <a:br>
              <a:rPr lang="en-US" dirty="0"/>
            </a:br>
            <a:r>
              <a:rPr lang="ru-RU" dirty="0"/>
              <a:t>Основы </a:t>
            </a:r>
            <a:r>
              <a:rPr lang="en-US" dirty="0"/>
              <a:t>SQL</a:t>
            </a:r>
            <a:endParaRPr dirty="0"/>
          </a:p>
        </p:txBody>
      </p:sp>
      <p:sp>
        <p:nvSpPr>
          <p:cNvPr id="207" name="Google Shape;207;p48"/>
          <p:cNvSpPr txBox="1">
            <a:spLocks noGrp="1"/>
          </p:cNvSpPr>
          <p:nvPr>
            <p:ph type="subTitle" idx="1"/>
          </p:nvPr>
        </p:nvSpPr>
        <p:spPr>
          <a:xfrm>
            <a:off x="500550" y="520133"/>
            <a:ext cx="7796700" cy="35692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Тема вебинара</a:t>
            </a:r>
            <a:endParaRPr dirty="0"/>
          </a:p>
        </p:txBody>
      </p:sp>
      <p:sp>
        <p:nvSpPr>
          <p:cNvPr id="208" name="Google Shape;208;p48"/>
          <p:cNvSpPr txBox="1">
            <a:spLocks noGrp="1"/>
          </p:cNvSpPr>
          <p:nvPr>
            <p:ph type="subTitle" idx="2"/>
          </p:nvPr>
        </p:nvSpPr>
        <p:spPr>
          <a:xfrm>
            <a:off x="3082400" y="2304911"/>
            <a:ext cx="5856300" cy="39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Игорь Стурейко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2215E3-7B5E-BC4F-9DA6-F65D728D82F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2156" r="295"/>
          <a:stretch/>
        </p:blipFill>
        <p:spPr>
          <a:xfrm>
            <a:off x="832654" y="2865544"/>
            <a:ext cx="1662292" cy="1657372"/>
          </a:xfrm>
          <a:prstGeom prst="ellipse">
            <a:avLst/>
          </a:prstGeom>
          <a:ln w="127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1" name="Google Shape;209;p48">
            <a:extLst>
              <a:ext uri="{FF2B5EF4-FFF2-40B4-BE49-F238E27FC236}">
                <a16:creationId xmlns:a16="http://schemas.microsoft.com/office/drawing/2014/main" id="{B7EBCBFC-95D8-6C4E-97CA-A343F8CB5D7F}"/>
              </a:ext>
            </a:extLst>
          </p:cNvPr>
          <p:cNvSpPr txBox="1">
            <a:spLocks/>
          </p:cNvSpPr>
          <p:nvPr/>
        </p:nvSpPr>
        <p:spPr>
          <a:xfrm>
            <a:off x="3082400" y="2701811"/>
            <a:ext cx="5938750" cy="2133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>
            <a:lvl1pPr marL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 i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70025" indent="-1465263">
              <a:tabLst>
                <a:tab pos="1465263" algn="l"/>
              </a:tabLst>
            </a:pPr>
            <a:r>
              <a:rPr lang="ru-RU" sz="1150" b="1" kern="0" dirty="0"/>
              <a:t>Руководитель курсов: </a:t>
            </a:r>
            <a:r>
              <a:rPr lang="en-US" sz="1150" b="1" kern="0" dirty="0"/>
              <a:t>	Reinforcement Learning, ML Professional, ML Basic, </a:t>
            </a:r>
            <a:br>
              <a:rPr lang="en-US" sz="1150" b="1" kern="0" dirty="0"/>
            </a:br>
            <a:r>
              <a:rPr lang="en-US" sz="1150" b="1" kern="0" dirty="0" err="1"/>
              <a:t>MLOps</a:t>
            </a:r>
            <a:r>
              <a:rPr lang="en-US" sz="1150" b="1" kern="0" dirty="0"/>
              <a:t>, </a:t>
            </a:r>
            <a:r>
              <a:rPr lang="en-US" sz="1150" b="1" kern="0" dirty="0" err="1"/>
              <a:t>FinML</a:t>
            </a:r>
            <a:endParaRPr lang="en-US" sz="1150" b="1" kern="0" dirty="0"/>
          </a:p>
          <a:p>
            <a:pPr rtl="0"/>
            <a:endParaRPr lang="en-US" sz="1150" b="1" kern="0" dirty="0"/>
          </a:p>
          <a:p>
            <a:pPr rtl="0"/>
            <a:r>
              <a:rPr lang="en-US" sz="1150" b="1" kern="0" dirty="0" err="1"/>
              <a:t>Teamlead</a:t>
            </a:r>
            <a:r>
              <a:rPr lang="en-US" sz="1150" b="1" kern="0" dirty="0"/>
              <a:t>, </a:t>
            </a:r>
            <a:r>
              <a:rPr lang="ru-RU" sz="1150" b="1" kern="0" dirty="0"/>
              <a:t>главный инженер проекта, </a:t>
            </a:r>
          </a:p>
          <a:p>
            <a:pPr rtl="0"/>
            <a:r>
              <a:rPr lang="ru-RU" sz="1150" b="1" kern="0" dirty="0"/>
              <a:t>Физический факультет МГУ, </a:t>
            </a:r>
            <a:r>
              <a:rPr lang="en-US" sz="1150" b="1" kern="0" dirty="0"/>
              <a:t>PhD </a:t>
            </a:r>
            <a:r>
              <a:rPr lang="ru-RU" sz="1150" b="1" kern="0" dirty="0"/>
              <a:t>теоретическая физика</a:t>
            </a:r>
          </a:p>
          <a:p>
            <a:pPr rtl="0"/>
            <a:endParaRPr lang="ru-RU" sz="1150" kern="0" dirty="0"/>
          </a:p>
          <a:p>
            <a:pPr rtl="0"/>
            <a:r>
              <a:rPr lang="ru-RU" sz="1150" b="1" kern="0" dirty="0"/>
              <a:t>Опыт:</a:t>
            </a:r>
            <a:endParaRPr lang="ru-RU" sz="1150" kern="0" dirty="0"/>
          </a:p>
          <a:p>
            <a:pPr rtl="0"/>
            <a:r>
              <a:rPr lang="ru-RU" sz="1150" kern="0" dirty="0"/>
              <a:t>Более 15 лет занимался прикладной математикой и мат моделированием</a:t>
            </a:r>
          </a:p>
          <a:p>
            <a:pPr rtl="0"/>
            <a:r>
              <a:rPr lang="ru-RU" sz="1150" kern="0" dirty="0"/>
              <a:t>(</a:t>
            </a:r>
            <a:r>
              <a:rPr lang="en-US" sz="1150" kern="0" dirty="0"/>
              <a:t>Data Scientist) (Python, </a:t>
            </a:r>
            <a:r>
              <a:rPr lang="ru-RU" sz="1150" kern="0" dirty="0"/>
              <a:t>С++) в НИИ ПАО Газпром</a:t>
            </a:r>
          </a:p>
          <a:p>
            <a:pPr rtl="0"/>
            <a:endParaRPr lang="ru-RU" sz="1150" kern="0" dirty="0"/>
          </a:p>
          <a:p>
            <a:pPr rtl="0"/>
            <a:endParaRPr lang="ru-RU" sz="1150" b="1" kern="0" dirty="0"/>
          </a:p>
          <a:p>
            <a:pPr rtl="0"/>
            <a:r>
              <a:rPr lang="ru-RU" sz="1150" b="1" kern="0" dirty="0"/>
              <a:t>@</a:t>
            </a:r>
            <a:r>
              <a:rPr lang="en-US" sz="1150" b="1" kern="0" dirty="0" err="1"/>
              <a:t>stureiko</a:t>
            </a:r>
            <a:r>
              <a:rPr lang="en-US" sz="1150" b="1" kern="0" dirty="0"/>
              <a:t> (TG)</a:t>
            </a:r>
          </a:p>
          <a:p>
            <a:pPr rtl="0"/>
            <a:endParaRPr lang="en-US" sz="1150" b="1" kern="0" dirty="0"/>
          </a:p>
          <a:p>
            <a:pPr rtl="0"/>
            <a:r>
              <a:rPr lang="en-US" sz="1150" b="1" kern="0" dirty="0"/>
              <a:t>LinkedIn: </a:t>
            </a:r>
            <a:r>
              <a:rPr lang="en-US" sz="1150" kern="0" dirty="0">
                <a:hlinkClick r:id="rId4"/>
              </a:rPr>
              <a:t>igor-stureiko</a:t>
            </a:r>
            <a:r>
              <a:rPr lang="en-US" sz="1150" kern="0" dirty="0"/>
              <a:t> </a:t>
            </a:r>
          </a:p>
          <a:p>
            <a:pPr rtl="0"/>
            <a:endParaRPr lang="en-US" sz="1150" kern="0" dirty="0"/>
          </a:p>
          <a:p>
            <a:pPr rtl="0"/>
            <a:r>
              <a:rPr lang="en-US" sz="1150" b="1" kern="0" dirty="0"/>
              <a:t>@</a:t>
            </a:r>
            <a:r>
              <a:rPr lang="en-US" sz="1150" b="1" kern="0" dirty="0" err="1"/>
              <a:t>rl_fintech</a:t>
            </a:r>
            <a:r>
              <a:rPr lang="en-US" sz="1150" b="1" kern="0" dirty="0"/>
              <a:t> </a:t>
            </a:r>
            <a:r>
              <a:rPr lang="en-US" sz="1150" kern="0" dirty="0"/>
              <a:t>(</a:t>
            </a:r>
            <a:r>
              <a:rPr lang="ru-RU" sz="1150" kern="0" dirty="0"/>
              <a:t>Мой канал о моделях в бизнесе)</a:t>
            </a:r>
            <a:endParaRPr lang="ru-RU" sz="1400" kern="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696200" y="4876800"/>
            <a:ext cx="1295399" cy="1523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/>
              <a:t>Правила</a:t>
            </a:r>
            <a:r>
              <a:rPr sz="3200" spc="-60" dirty="0"/>
              <a:t> </a:t>
            </a:r>
            <a:r>
              <a:rPr sz="3200" dirty="0"/>
              <a:t>вебинара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body" idx="1"/>
          </p:nvPr>
        </p:nvSpPr>
        <p:spPr>
          <a:xfrm>
            <a:off x="1738008" y="1426469"/>
            <a:ext cx="2665379" cy="32598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0" marR="1148080" indent="0">
              <a:lnSpc>
                <a:spcPct val="100000"/>
              </a:lnSpc>
              <a:spcBef>
                <a:spcPts val="0"/>
              </a:spcBef>
              <a:buNone/>
            </a:pPr>
            <a:r>
              <a:rPr spc="-5" dirty="0"/>
              <a:t>Активно </a:t>
            </a:r>
            <a:r>
              <a:rPr dirty="0"/>
              <a:t> </a:t>
            </a:r>
            <a:r>
              <a:rPr spc="-25" dirty="0"/>
              <a:t>участ</a:t>
            </a:r>
            <a:r>
              <a:rPr spc="-30" dirty="0"/>
              <a:t>в</a:t>
            </a:r>
            <a:r>
              <a:rPr spc="-55" dirty="0"/>
              <a:t>у</a:t>
            </a:r>
            <a:r>
              <a:rPr spc="-5" dirty="0"/>
              <a:t>ем</a:t>
            </a:r>
          </a:p>
          <a:p>
            <a:pPr marL="133350" indent="0">
              <a:lnSpc>
                <a:spcPct val="100000"/>
              </a:lnSpc>
              <a:spcBef>
                <a:spcPts val="0"/>
              </a:spcBef>
              <a:buNone/>
            </a:pPr>
            <a:endParaRPr sz="2200" dirty="0"/>
          </a:p>
          <a:p>
            <a:pPr marL="0" marR="280670" indent="0">
              <a:lnSpc>
                <a:spcPct val="100000"/>
              </a:lnSpc>
              <a:spcBef>
                <a:spcPts val="0"/>
              </a:spcBef>
              <a:buNone/>
            </a:pPr>
            <a:r>
              <a:rPr spc="-35" dirty="0"/>
              <a:t>Off-topic </a:t>
            </a:r>
            <a:r>
              <a:rPr spc="-10" dirty="0"/>
              <a:t>обсуждаем </a:t>
            </a:r>
            <a:r>
              <a:rPr spc="-360" dirty="0"/>
              <a:t> </a:t>
            </a:r>
            <a:r>
              <a:rPr dirty="0"/>
              <a:t>в</a:t>
            </a:r>
            <a:r>
              <a:rPr spc="-15" dirty="0"/>
              <a:t> </a:t>
            </a:r>
            <a:r>
              <a:rPr spc="-10" dirty="0"/>
              <a:t>учебной</a:t>
            </a:r>
            <a:r>
              <a:rPr spc="-15" dirty="0"/>
              <a:t> </a:t>
            </a:r>
            <a:r>
              <a:rPr spc="-10" dirty="0"/>
              <a:t>группе</a:t>
            </a:r>
          </a:p>
          <a:p>
            <a:pPr marL="133350" indent="0">
              <a:lnSpc>
                <a:spcPct val="100000"/>
              </a:lnSpc>
              <a:spcBef>
                <a:spcPts val="0"/>
              </a:spcBef>
              <a:buNone/>
            </a:pPr>
            <a:endParaRPr lang="ru-RU" sz="2400" dirty="0"/>
          </a:p>
          <a:p>
            <a:pPr marL="133350" indent="0">
              <a:lnSpc>
                <a:spcPct val="100000"/>
              </a:lnSpc>
              <a:spcBef>
                <a:spcPts val="0"/>
              </a:spcBef>
              <a:buNone/>
            </a:pPr>
            <a:endParaRPr sz="9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spc="-35" dirty="0" err="1"/>
              <a:t>Задаем</a:t>
            </a:r>
            <a:r>
              <a:rPr spc="-45" dirty="0"/>
              <a:t> </a:t>
            </a:r>
            <a:r>
              <a:rPr spc="-5" dirty="0" err="1"/>
              <a:t>вопрос</a:t>
            </a:r>
            <a:r>
              <a:rPr lang="ru-RU" spc="-5" dirty="0"/>
              <a:t> </a:t>
            </a:r>
            <a:br>
              <a:rPr lang="ru-RU" spc="-5" dirty="0"/>
            </a:br>
            <a:r>
              <a:rPr dirty="0" err="1"/>
              <a:t>в</a:t>
            </a:r>
            <a:r>
              <a:rPr spc="-20" dirty="0"/>
              <a:t> </a:t>
            </a:r>
            <a:r>
              <a:rPr spc="-30" dirty="0" err="1"/>
              <a:t>чат</a:t>
            </a:r>
            <a:endParaRPr lang="ru-RU" spc="-3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ru-RU" sz="1200" spc="-1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ru-RU" sz="1600" spc="-10" dirty="0"/>
          </a:p>
          <a:p>
            <a:pPr marL="0" marR="5080" indent="0">
              <a:lnSpc>
                <a:spcPct val="100000"/>
              </a:lnSpc>
              <a:spcBef>
                <a:spcPts val="0"/>
              </a:spcBef>
              <a:buNone/>
            </a:pPr>
            <a:r>
              <a:rPr spc="-10" dirty="0" err="1"/>
              <a:t>Вопросы</a:t>
            </a:r>
            <a:r>
              <a:rPr spc="-10" dirty="0"/>
              <a:t> </a:t>
            </a:r>
            <a:r>
              <a:rPr spc="5" dirty="0"/>
              <a:t>вижу </a:t>
            </a:r>
            <a:r>
              <a:rPr dirty="0"/>
              <a:t>в </a:t>
            </a:r>
            <a:r>
              <a:rPr spc="-35" dirty="0"/>
              <a:t>чате, </a:t>
            </a:r>
            <a:r>
              <a:rPr spc="-30" dirty="0"/>
              <a:t> </a:t>
            </a:r>
            <a:r>
              <a:rPr spc="-15" dirty="0"/>
              <a:t>могу</a:t>
            </a:r>
            <a:r>
              <a:rPr spc="-20" dirty="0"/>
              <a:t> </a:t>
            </a:r>
            <a:r>
              <a:rPr spc="-25" dirty="0"/>
              <a:t>ответить</a:t>
            </a:r>
            <a:r>
              <a:rPr spc="-20" dirty="0"/>
              <a:t> </a:t>
            </a:r>
            <a:r>
              <a:rPr spc="5" dirty="0"/>
              <a:t>не</a:t>
            </a:r>
            <a:r>
              <a:rPr spc="-15" dirty="0"/>
              <a:t> </a:t>
            </a:r>
            <a:r>
              <a:rPr spc="-30" dirty="0"/>
              <a:t>сразу</a:t>
            </a:r>
          </a:p>
        </p:txBody>
      </p:sp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37650" y="3951280"/>
            <a:ext cx="692621" cy="69261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37650" y="1281613"/>
            <a:ext cx="692621" cy="69261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37650" y="3061405"/>
            <a:ext cx="692621" cy="692598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37650" y="2171509"/>
            <a:ext cx="692621" cy="692619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2EC7AAE1-F612-A948-BBCA-1CDECDA2E53E}"/>
              </a:ext>
            </a:extLst>
          </p:cNvPr>
          <p:cNvGrpSpPr/>
          <p:nvPr/>
        </p:nvGrpSpPr>
        <p:grpSpPr>
          <a:xfrm>
            <a:off x="6046470" y="1135"/>
            <a:ext cx="3097530" cy="5135880"/>
            <a:chOff x="6046470" y="1135"/>
            <a:chExt cx="3097530" cy="5135880"/>
          </a:xfrm>
        </p:grpSpPr>
        <p:sp>
          <p:nvSpPr>
            <p:cNvPr id="10" name="object 10"/>
            <p:cNvSpPr/>
            <p:nvPr/>
          </p:nvSpPr>
          <p:spPr>
            <a:xfrm>
              <a:off x="6046470" y="1135"/>
              <a:ext cx="3097530" cy="5135880"/>
            </a:xfrm>
            <a:custGeom>
              <a:avLst/>
              <a:gdLst/>
              <a:ahLst/>
              <a:cxnLst/>
              <a:rect l="l" t="t" r="r" b="b"/>
              <a:pathLst>
                <a:path w="3097529" h="5135880">
                  <a:moveTo>
                    <a:pt x="3097499" y="5135450"/>
                  </a:moveTo>
                  <a:lnTo>
                    <a:pt x="0" y="5135450"/>
                  </a:lnTo>
                  <a:lnTo>
                    <a:pt x="0" y="0"/>
                  </a:lnTo>
                  <a:lnTo>
                    <a:pt x="3097499" y="0"/>
                  </a:lnTo>
                  <a:lnTo>
                    <a:pt x="3097499" y="5135450"/>
                  </a:lnTo>
                  <a:close/>
                </a:path>
              </a:pathLst>
            </a:custGeom>
            <a:solidFill>
              <a:srgbClr val="212121"/>
            </a:solidFill>
          </p:spPr>
          <p:txBody>
            <a:bodyPr wrap="square" lIns="0" tIns="0" rIns="0" bIns="0" rtlCol="0"/>
            <a:lstStyle/>
            <a:p>
              <a:endParaRPr dirty="0">
                <a:solidFill>
                  <a:schemeClr val="bg1"/>
                </a:solidFill>
              </a:endParaRPr>
            </a:p>
          </p:txBody>
        </p:sp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769332" y="1904411"/>
              <a:ext cx="330301" cy="330302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769332" y="2384506"/>
              <a:ext cx="330301" cy="330302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769332" y="2864600"/>
              <a:ext cx="330301" cy="330302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769332" y="3344694"/>
              <a:ext cx="330301" cy="330302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769332" y="3824789"/>
              <a:ext cx="330301" cy="330300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769332" y="4304882"/>
              <a:ext cx="330301" cy="330302"/>
            </a:xfrm>
            <a:prstGeom prst="rect">
              <a:avLst/>
            </a:prstGeom>
          </p:spPr>
        </p:pic>
      </p:grpSp>
      <p:sp>
        <p:nvSpPr>
          <p:cNvPr id="17" name="object 17"/>
          <p:cNvSpPr txBox="1">
            <a:spLocks noGrp="1"/>
          </p:cNvSpPr>
          <p:nvPr>
            <p:ph sz="half" idx="4294967295"/>
          </p:nvPr>
        </p:nvSpPr>
        <p:spPr>
          <a:xfrm>
            <a:off x="7277100" y="1116013"/>
            <a:ext cx="1866900" cy="353536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0" marR="295910" indent="0">
              <a:lnSpc>
                <a:spcPct val="100000"/>
              </a:lnSpc>
              <a:spcBef>
                <a:spcPts val="100"/>
              </a:spcBef>
              <a:buNone/>
            </a:pPr>
            <a:r>
              <a:rPr spc="-10" dirty="0">
                <a:solidFill>
                  <a:schemeClr val="bg1"/>
                </a:solidFill>
              </a:rPr>
              <a:t>Условные </a:t>
            </a:r>
            <a:r>
              <a:rPr spc="-5" dirty="0">
                <a:solidFill>
                  <a:schemeClr val="bg1"/>
                </a:solidFill>
              </a:rPr>
              <a:t> </a:t>
            </a:r>
            <a:r>
              <a:rPr spc="-10" dirty="0">
                <a:solidFill>
                  <a:schemeClr val="bg1"/>
                </a:solidFill>
              </a:rPr>
              <a:t>обозначения</a:t>
            </a:r>
          </a:p>
          <a:p>
            <a:pPr marL="161290" indent="0">
              <a:lnSpc>
                <a:spcPct val="100000"/>
              </a:lnSpc>
              <a:spcBef>
                <a:spcPts val="1895"/>
              </a:spcBef>
              <a:buNone/>
            </a:pPr>
            <a:r>
              <a:rPr sz="1100" b="0" spc="-10" dirty="0">
                <a:solidFill>
                  <a:schemeClr val="bg1"/>
                </a:solidFill>
                <a:latin typeface="Roboto"/>
                <a:cs typeface="Roboto"/>
              </a:rPr>
              <a:t>Индивидуально</a:t>
            </a:r>
            <a:endParaRPr sz="1100" dirty="0">
              <a:solidFill>
                <a:schemeClr val="bg1"/>
              </a:solidFill>
              <a:latin typeface="Roboto"/>
              <a:cs typeface="Roboto"/>
            </a:endParaRPr>
          </a:p>
          <a:p>
            <a:pPr marL="120650" indent="0">
              <a:lnSpc>
                <a:spcPct val="100000"/>
              </a:lnSpc>
              <a:spcBef>
                <a:spcPts val="25"/>
              </a:spcBef>
              <a:buNone/>
            </a:pPr>
            <a:endParaRPr sz="1450" dirty="0">
              <a:solidFill>
                <a:schemeClr val="bg1"/>
              </a:solidFill>
              <a:latin typeface="Roboto"/>
              <a:cs typeface="Roboto"/>
            </a:endParaRPr>
          </a:p>
          <a:p>
            <a:pPr marL="161290" marR="5080" indent="0">
              <a:lnSpc>
                <a:spcPct val="100000"/>
              </a:lnSpc>
              <a:spcBef>
                <a:spcPts val="5"/>
              </a:spcBef>
              <a:buNone/>
            </a:pPr>
            <a:r>
              <a:rPr sz="1100" b="0" spc="-15" dirty="0">
                <a:solidFill>
                  <a:schemeClr val="bg1"/>
                </a:solidFill>
                <a:latin typeface="Roboto"/>
                <a:cs typeface="Roboto"/>
              </a:rPr>
              <a:t>Время, необходимое </a:t>
            </a:r>
            <a:r>
              <a:rPr sz="1100" b="0" spc="-260" dirty="0">
                <a:solidFill>
                  <a:schemeClr val="bg1"/>
                </a:solidFill>
                <a:latin typeface="Roboto"/>
                <a:cs typeface="Roboto"/>
              </a:rPr>
              <a:t> </a:t>
            </a:r>
            <a:r>
              <a:rPr sz="1100" b="0" spc="-5" dirty="0">
                <a:solidFill>
                  <a:schemeClr val="bg1"/>
                </a:solidFill>
                <a:latin typeface="Roboto"/>
                <a:cs typeface="Roboto"/>
              </a:rPr>
              <a:t>на</a:t>
            </a:r>
            <a:r>
              <a:rPr sz="1100" b="0" spc="-10" dirty="0">
                <a:solidFill>
                  <a:schemeClr val="bg1"/>
                </a:solidFill>
                <a:latin typeface="Roboto"/>
                <a:cs typeface="Roboto"/>
              </a:rPr>
              <a:t> </a:t>
            </a:r>
            <a:r>
              <a:rPr sz="1100" b="0" spc="-15" dirty="0">
                <a:solidFill>
                  <a:schemeClr val="bg1"/>
                </a:solidFill>
                <a:latin typeface="Roboto"/>
                <a:cs typeface="Roboto"/>
              </a:rPr>
              <a:t>активность</a:t>
            </a:r>
            <a:endParaRPr sz="1100" dirty="0">
              <a:solidFill>
                <a:schemeClr val="bg1"/>
              </a:solidFill>
              <a:latin typeface="Roboto"/>
              <a:cs typeface="Roboto"/>
            </a:endParaRPr>
          </a:p>
          <a:p>
            <a:pPr marL="120650" indent="0">
              <a:lnSpc>
                <a:spcPct val="100000"/>
              </a:lnSpc>
              <a:spcBef>
                <a:spcPts val="20"/>
              </a:spcBef>
              <a:buNone/>
            </a:pPr>
            <a:endParaRPr sz="1600" dirty="0">
              <a:solidFill>
                <a:schemeClr val="bg1"/>
              </a:solidFill>
              <a:latin typeface="Roboto"/>
              <a:cs typeface="Roboto"/>
            </a:endParaRPr>
          </a:p>
          <a:p>
            <a:pPr marL="161290" indent="0">
              <a:lnSpc>
                <a:spcPct val="100000"/>
              </a:lnSpc>
              <a:buNone/>
            </a:pPr>
            <a:r>
              <a:rPr sz="1100" b="0" dirty="0">
                <a:solidFill>
                  <a:schemeClr val="bg1"/>
                </a:solidFill>
                <a:latin typeface="Roboto"/>
                <a:cs typeface="Roboto"/>
              </a:rPr>
              <a:t>Пишем</a:t>
            </a:r>
            <a:r>
              <a:rPr sz="1100" b="0" spc="-30" dirty="0">
                <a:solidFill>
                  <a:schemeClr val="bg1"/>
                </a:solidFill>
                <a:latin typeface="Roboto"/>
                <a:cs typeface="Roboto"/>
              </a:rPr>
              <a:t> </a:t>
            </a:r>
            <a:r>
              <a:rPr sz="1100" b="0" dirty="0">
                <a:solidFill>
                  <a:schemeClr val="bg1"/>
                </a:solidFill>
                <a:latin typeface="Roboto"/>
                <a:cs typeface="Roboto"/>
              </a:rPr>
              <a:t>в</a:t>
            </a:r>
            <a:r>
              <a:rPr sz="1100" b="0" spc="-30" dirty="0">
                <a:solidFill>
                  <a:schemeClr val="bg1"/>
                </a:solidFill>
                <a:latin typeface="Roboto"/>
                <a:cs typeface="Roboto"/>
              </a:rPr>
              <a:t> </a:t>
            </a:r>
            <a:r>
              <a:rPr sz="1100" b="0" spc="-25" dirty="0">
                <a:solidFill>
                  <a:schemeClr val="bg1"/>
                </a:solidFill>
                <a:latin typeface="Roboto"/>
                <a:cs typeface="Roboto"/>
              </a:rPr>
              <a:t>чат</a:t>
            </a:r>
            <a:endParaRPr sz="1100" dirty="0">
              <a:solidFill>
                <a:schemeClr val="bg1"/>
              </a:solidFill>
              <a:latin typeface="Roboto"/>
              <a:cs typeface="Roboto"/>
            </a:endParaRPr>
          </a:p>
          <a:p>
            <a:pPr marL="120650" indent="0">
              <a:lnSpc>
                <a:spcPct val="100000"/>
              </a:lnSpc>
              <a:buNone/>
            </a:pPr>
            <a:endParaRPr sz="1300" dirty="0">
              <a:solidFill>
                <a:schemeClr val="bg1"/>
              </a:solidFill>
              <a:latin typeface="Roboto"/>
              <a:cs typeface="Roboto"/>
            </a:endParaRPr>
          </a:p>
          <a:p>
            <a:pPr marL="161290" indent="0">
              <a:lnSpc>
                <a:spcPct val="100000"/>
              </a:lnSpc>
              <a:spcBef>
                <a:spcPts val="950"/>
              </a:spcBef>
              <a:buNone/>
            </a:pPr>
            <a:r>
              <a:rPr sz="1100" b="0" spc="-20" dirty="0">
                <a:solidFill>
                  <a:schemeClr val="bg1"/>
                </a:solidFill>
                <a:latin typeface="Roboto"/>
                <a:cs typeface="Roboto"/>
              </a:rPr>
              <a:t>Говорим</a:t>
            </a:r>
            <a:r>
              <a:rPr sz="1100" b="0" spc="-30" dirty="0">
                <a:solidFill>
                  <a:schemeClr val="bg1"/>
                </a:solidFill>
                <a:latin typeface="Roboto"/>
                <a:cs typeface="Roboto"/>
              </a:rPr>
              <a:t> </a:t>
            </a:r>
            <a:r>
              <a:rPr sz="1100" b="0" spc="-5" dirty="0">
                <a:solidFill>
                  <a:schemeClr val="bg1"/>
                </a:solidFill>
                <a:latin typeface="Roboto"/>
                <a:cs typeface="Roboto"/>
              </a:rPr>
              <a:t>голосом</a:t>
            </a:r>
            <a:endParaRPr sz="1100" dirty="0">
              <a:solidFill>
                <a:schemeClr val="bg1"/>
              </a:solidFill>
              <a:latin typeface="Roboto"/>
              <a:cs typeface="Roboto"/>
            </a:endParaRPr>
          </a:p>
          <a:p>
            <a:pPr marL="120650" indent="0">
              <a:lnSpc>
                <a:spcPct val="100000"/>
              </a:lnSpc>
              <a:buNone/>
            </a:pPr>
            <a:endParaRPr sz="1300" dirty="0">
              <a:solidFill>
                <a:schemeClr val="bg1"/>
              </a:solidFill>
              <a:latin typeface="Roboto"/>
              <a:cs typeface="Roboto"/>
            </a:endParaRPr>
          </a:p>
          <a:p>
            <a:pPr marL="161290" indent="0">
              <a:lnSpc>
                <a:spcPct val="100000"/>
              </a:lnSpc>
              <a:spcBef>
                <a:spcPts val="805"/>
              </a:spcBef>
              <a:buNone/>
            </a:pPr>
            <a:r>
              <a:rPr sz="1100" b="0" spc="-15" dirty="0">
                <a:solidFill>
                  <a:schemeClr val="bg1"/>
                </a:solidFill>
                <a:latin typeface="Roboto"/>
                <a:cs typeface="Roboto"/>
              </a:rPr>
              <a:t>Документ</a:t>
            </a:r>
            <a:endParaRPr sz="1100" dirty="0">
              <a:solidFill>
                <a:schemeClr val="bg1"/>
              </a:solidFill>
              <a:latin typeface="Roboto"/>
              <a:cs typeface="Roboto"/>
            </a:endParaRPr>
          </a:p>
          <a:p>
            <a:pPr marL="120650" indent="0">
              <a:lnSpc>
                <a:spcPct val="100000"/>
              </a:lnSpc>
              <a:spcBef>
                <a:spcPts val="55"/>
              </a:spcBef>
              <a:buNone/>
            </a:pPr>
            <a:endParaRPr sz="1450" dirty="0">
              <a:solidFill>
                <a:schemeClr val="bg1"/>
              </a:solidFill>
              <a:latin typeface="Roboto"/>
              <a:cs typeface="Roboto"/>
            </a:endParaRPr>
          </a:p>
          <a:p>
            <a:pPr marL="161290" marR="161925" indent="0">
              <a:lnSpc>
                <a:spcPct val="100000"/>
              </a:lnSpc>
              <a:buNone/>
            </a:pPr>
            <a:r>
              <a:rPr sz="1100" b="0" spc="-25" dirty="0">
                <a:solidFill>
                  <a:schemeClr val="bg1"/>
                </a:solidFill>
                <a:latin typeface="Roboto"/>
                <a:cs typeface="Roboto"/>
              </a:rPr>
              <a:t>Ответьте </a:t>
            </a:r>
            <a:r>
              <a:rPr sz="1100" b="0" spc="-5" dirty="0">
                <a:solidFill>
                  <a:schemeClr val="bg1"/>
                </a:solidFill>
                <a:latin typeface="Roboto"/>
                <a:cs typeface="Roboto"/>
              </a:rPr>
              <a:t>себе </a:t>
            </a:r>
            <a:r>
              <a:rPr sz="1100" b="0" spc="10" dirty="0">
                <a:solidFill>
                  <a:schemeClr val="bg1"/>
                </a:solidFill>
                <a:latin typeface="Roboto"/>
                <a:cs typeface="Roboto"/>
              </a:rPr>
              <a:t>или </a:t>
            </a:r>
            <a:r>
              <a:rPr sz="1100" b="0" spc="-260" dirty="0">
                <a:solidFill>
                  <a:schemeClr val="bg1"/>
                </a:solidFill>
                <a:latin typeface="Roboto"/>
                <a:cs typeface="Roboto"/>
              </a:rPr>
              <a:t> </a:t>
            </a:r>
            <a:r>
              <a:rPr sz="1100" b="0" spc="-25" dirty="0">
                <a:solidFill>
                  <a:schemeClr val="bg1"/>
                </a:solidFill>
                <a:latin typeface="Roboto"/>
                <a:cs typeface="Roboto"/>
              </a:rPr>
              <a:t>задайте</a:t>
            </a:r>
            <a:r>
              <a:rPr sz="1100" b="0" spc="-20" dirty="0">
                <a:solidFill>
                  <a:schemeClr val="bg1"/>
                </a:solidFill>
                <a:latin typeface="Roboto"/>
                <a:cs typeface="Roboto"/>
              </a:rPr>
              <a:t> </a:t>
            </a:r>
            <a:r>
              <a:rPr sz="1100" b="0" spc="-5" dirty="0">
                <a:solidFill>
                  <a:schemeClr val="bg1"/>
                </a:solidFill>
                <a:latin typeface="Roboto"/>
                <a:cs typeface="Roboto"/>
              </a:rPr>
              <a:t>вопрос</a:t>
            </a:r>
            <a:endParaRPr sz="1100" dirty="0">
              <a:solidFill>
                <a:schemeClr val="bg1"/>
              </a:solidFill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73575" y="388000"/>
            <a:ext cx="6225366" cy="497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0" dirty="0"/>
              <a:t>Карта</a:t>
            </a:r>
            <a:r>
              <a:rPr spc="-65" dirty="0"/>
              <a:t> </a:t>
            </a:r>
            <a:r>
              <a:rPr spc="-15" dirty="0"/>
              <a:t>курса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42B962FB-80BD-6A48-8524-7D919FB49D23}"/>
              </a:ext>
            </a:extLst>
          </p:cNvPr>
          <p:cNvSpPr/>
          <p:nvPr/>
        </p:nvSpPr>
        <p:spPr>
          <a:xfrm>
            <a:off x="5464657" y="1118648"/>
            <a:ext cx="2320880" cy="49940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</a:rPr>
              <a:t>Введение в </a:t>
            </a:r>
            <a:r>
              <a:rPr lang="en-US" dirty="0">
                <a:solidFill>
                  <a:schemeClr val="tx1"/>
                </a:solidFill>
              </a:rPr>
              <a:t>Python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92BC185D-17BD-9442-94E8-23EB83D225B1}"/>
              </a:ext>
            </a:extLst>
          </p:cNvPr>
          <p:cNvSpPr/>
          <p:nvPr/>
        </p:nvSpPr>
        <p:spPr>
          <a:xfrm>
            <a:off x="1822876" y="2215059"/>
            <a:ext cx="2871318" cy="533400"/>
          </a:xfrm>
          <a:prstGeom prst="roundRect">
            <a:avLst/>
          </a:prstGeom>
          <a:solidFill>
            <a:srgbClr val="FFD966"/>
          </a:solidFill>
          <a:ln>
            <a:noFill/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spc="-10" dirty="0">
                <a:solidFill>
                  <a:schemeClr val="tx1"/>
                </a:solidFill>
                <a:latin typeface="Roboto"/>
                <a:cs typeface="Roboto"/>
              </a:rPr>
              <a:t>Python </a:t>
            </a:r>
            <a:r>
              <a:rPr lang="ru-RU" sz="1400" spc="-10" dirty="0">
                <a:solidFill>
                  <a:schemeClr val="tx1"/>
                </a:solidFill>
                <a:latin typeface="Roboto"/>
                <a:cs typeface="Roboto"/>
              </a:rPr>
              <a:t>для </a:t>
            </a:r>
            <a:r>
              <a:rPr lang="en-US" sz="1400" spc="-10" dirty="0">
                <a:solidFill>
                  <a:schemeClr val="tx1"/>
                </a:solidFill>
                <a:latin typeface="Roboto"/>
                <a:cs typeface="Roboto"/>
              </a:rPr>
              <a:t>ML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D389797C-5AC8-8647-A026-69A3A4FA36D4}"/>
              </a:ext>
            </a:extLst>
          </p:cNvPr>
          <p:cNvSpPr/>
          <p:nvPr/>
        </p:nvSpPr>
        <p:spPr>
          <a:xfrm>
            <a:off x="5045557" y="2844986"/>
            <a:ext cx="3159080" cy="680465"/>
          </a:xfrm>
          <a:prstGeom prst="roundRect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pc="-20" dirty="0">
                <a:solidFill>
                  <a:schemeClr val="tx1"/>
                </a:solidFill>
                <a:latin typeface="Roboto"/>
                <a:cs typeface="Roboto"/>
              </a:rPr>
              <a:t>Математика для </a:t>
            </a:r>
            <a:r>
              <a:rPr lang="en-US" spc="-20" dirty="0">
                <a:solidFill>
                  <a:schemeClr val="tx1"/>
                </a:solidFill>
                <a:latin typeface="Roboto"/>
                <a:cs typeface="Roboto"/>
              </a:rPr>
              <a:t>ML</a:t>
            </a:r>
            <a:endParaRPr lang="en-US" sz="1400" spc="-20" dirty="0">
              <a:solidFill>
                <a:schemeClr val="tx1"/>
              </a:solidFill>
              <a:latin typeface="Roboto"/>
              <a:cs typeface="Roboto"/>
            </a:endParaRP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D06F4D35-6103-0049-B079-D9E4D26C23A1}"/>
              </a:ext>
            </a:extLst>
          </p:cNvPr>
          <p:cNvSpPr/>
          <p:nvPr/>
        </p:nvSpPr>
        <p:spPr>
          <a:xfrm>
            <a:off x="762000" y="3351690"/>
            <a:ext cx="3159080" cy="680465"/>
          </a:xfrm>
          <a:prstGeom prst="roundRect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b="0" i="0" u="none" strike="noStrike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Основные методы </a:t>
            </a:r>
            <a:r>
              <a:rPr lang="en-US" sz="1400" b="0" i="0" u="none" strike="noStrike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ML</a:t>
            </a:r>
            <a:endParaRPr lang="ru-RU" sz="1400" b="0" i="0" u="none" strike="noStrike" dirty="0">
              <a:solidFill>
                <a:schemeClr val="tx1"/>
              </a:solidFill>
              <a:effectLst/>
              <a:latin typeface="roboto" panose="02000000000000000000" pitchFamily="2" charset="0"/>
            </a:endParaRP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07B65E25-3B50-0547-A404-FB902131A18C}"/>
              </a:ext>
            </a:extLst>
          </p:cNvPr>
          <p:cNvSpPr/>
          <p:nvPr/>
        </p:nvSpPr>
        <p:spPr>
          <a:xfrm>
            <a:off x="4800600" y="3943350"/>
            <a:ext cx="3159080" cy="680465"/>
          </a:xfrm>
          <a:prstGeom prst="roundRect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>
                <a:solidFill>
                  <a:schemeClr val="tx1"/>
                </a:solidFill>
                <a:latin typeface="roboto" panose="02000000000000000000" pitchFamily="2" charset="0"/>
              </a:rPr>
              <a:t>Проектная работа</a:t>
            </a:r>
            <a:endParaRPr lang="ru-RU" sz="1400" b="0" i="0" u="none" strike="noStrike" dirty="0">
              <a:solidFill>
                <a:schemeClr val="tx1"/>
              </a:solidFill>
              <a:effectLst/>
              <a:latin typeface="roboto" panose="02000000000000000000" pitchFamily="2" charset="0"/>
            </a:endParaRPr>
          </a:p>
        </p:txBody>
      </p:sp>
      <p:cxnSp>
        <p:nvCxnSpPr>
          <p:cNvPr id="35" name="Curved Connector 34">
            <a:extLst>
              <a:ext uri="{FF2B5EF4-FFF2-40B4-BE49-F238E27FC236}">
                <a16:creationId xmlns:a16="http://schemas.microsoft.com/office/drawing/2014/main" id="{37285617-EA33-4A41-ADCC-CBE14D49180A}"/>
              </a:ext>
            </a:extLst>
          </p:cNvPr>
          <p:cNvCxnSpPr>
            <a:cxnSpLocks/>
            <a:stCxn id="27" idx="1"/>
            <a:endCxn id="12" idx="3"/>
          </p:cNvCxnSpPr>
          <p:nvPr/>
        </p:nvCxnSpPr>
        <p:spPr>
          <a:xfrm rot="10800000" flipV="1">
            <a:off x="2983317" y="1368349"/>
            <a:ext cx="2481341" cy="166244"/>
          </a:xfrm>
          <a:prstGeom prst="curvedConnector3">
            <a:avLst>
              <a:gd name="adj1" fmla="val 50000"/>
            </a:avLst>
          </a:prstGeom>
          <a:ln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6" name="Curved Connector 35">
            <a:extLst>
              <a:ext uri="{FF2B5EF4-FFF2-40B4-BE49-F238E27FC236}">
                <a16:creationId xmlns:a16="http://schemas.microsoft.com/office/drawing/2014/main" id="{D756DAE7-9C8B-C141-B84C-9D09901DD5B3}"/>
              </a:ext>
            </a:extLst>
          </p:cNvPr>
          <p:cNvCxnSpPr>
            <a:cxnSpLocks/>
            <a:stCxn id="31" idx="0"/>
            <a:endCxn id="28" idx="3"/>
          </p:cNvCxnSpPr>
          <p:nvPr/>
        </p:nvCxnSpPr>
        <p:spPr>
          <a:xfrm rot="16200000" flipV="1">
            <a:off x="5478033" y="1697921"/>
            <a:ext cx="363227" cy="1930903"/>
          </a:xfrm>
          <a:prstGeom prst="curvedConnector2">
            <a:avLst/>
          </a:prstGeom>
          <a:ln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" name="Curved Connector 38">
            <a:extLst>
              <a:ext uri="{FF2B5EF4-FFF2-40B4-BE49-F238E27FC236}">
                <a16:creationId xmlns:a16="http://schemas.microsoft.com/office/drawing/2014/main" id="{AC942019-1574-FC4F-BCCC-887DF1A37A86}"/>
              </a:ext>
            </a:extLst>
          </p:cNvPr>
          <p:cNvCxnSpPr>
            <a:cxnSpLocks/>
            <a:stCxn id="31" idx="1"/>
            <a:endCxn id="32" idx="0"/>
          </p:cNvCxnSpPr>
          <p:nvPr/>
        </p:nvCxnSpPr>
        <p:spPr>
          <a:xfrm rot="10800000" flipV="1">
            <a:off x="2341541" y="3185218"/>
            <a:ext cx="2704017" cy="166471"/>
          </a:xfrm>
          <a:prstGeom prst="curvedConnector2">
            <a:avLst/>
          </a:prstGeom>
          <a:ln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" name="Curved Connector 41">
            <a:extLst>
              <a:ext uri="{FF2B5EF4-FFF2-40B4-BE49-F238E27FC236}">
                <a16:creationId xmlns:a16="http://schemas.microsoft.com/office/drawing/2014/main" id="{000F223C-79D7-D841-84F9-9C5650FBE24F}"/>
              </a:ext>
            </a:extLst>
          </p:cNvPr>
          <p:cNvCxnSpPr>
            <a:cxnSpLocks/>
            <a:stCxn id="33" idx="1"/>
            <a:endCxn id="32" idx="2"/>
          </p:cNvCxnSpPr>
          <p:nvPr/>
        </p:nvCxnSpPr>
        <p:spPr>
          <a:xfrm rot="10800000">
            <a:off x="2341540" y="4032155"/>
            <a:ext cx="2459060" cy="251428"/>
          </a:xfrm>
          <a:prstGeom prst="curvedConnector2">
            <a:avLst/>
          </a:prstGeom>
          <a:ln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F70D3979-C0E5-2F4B-AC3A-6740724DC1A7}"/>
              </a:ext>
            </a:extLst>
          </p:cNvPr>
          <p:cNvSpPr/>
          <p:nvPr/>
        </p:nvSpPr>
        <p:spPr>
          <a:xfrm>
            <a:off x="662436" y="1284892"/>
            <a:ext cx="2320880" cy="49940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Python</a:t>
            </a:r>
            <a:r>
              <a:rPr lang="ru-RU" dirty="0">
                <a:solidFill>
                  <a:schemeClr val="tx1"/>
                </a:solidFill>
              </a:rPr>
              <a:t> ООП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1" name="Curved Connector 10">
            <a:extLst>
              <a:ext uri="{FF2B5EF4-FFF2-40B4-BE49-F238E27FC236}">
                <a16:creationId xmlns:a16="http://schemas.microsoft.com/office/drawing/2014/main" id="{66DC31A5-5702-914E-B4E6-630020165793}"/>
              </a:ext>
            </a:extLst>
          </p:cNvPr>
          <p:cNvCxnSpPr>
            <a:stCxn id="12" idx="2"/>
            <a:endCxn id="28" idx="0"/>
          </p:cNvCxnSpPr>
          <p:nvPr/>
        </p:nvCxnSpPr>
        <p:spPr>
          <a:xfrm rot="16200000" flipH="1">
            <a:off x="2325323" y="1281846"/>
            <a:ext cx="430765" cy="1435659"/>
          </a:xfrm>
          <a:prstGeom prst="curvedConnector3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Маршрут вебинара</a:t>
            </a:r>
            <a:endParaRPr/>
          </a:p>
        </p:txBody>
      </p:sp>
      <p:sp>
        <p:nvSpPr>
          <p:cNvPr id="152" name="Google Shape;152;p22"/>
          <p:cNvSpPr/>
          <p:nvPr/>
        </p:nvSpPr>
        <p:spPr>
          <a:xfrm>
            <a:off x="786525" y="1205525"/>
            <a:ext cx="33849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Знакомство</a:t>
            </a:r>
            <a:endParaRPr sz="13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3" name="Google Shape;153;p22"/>
          <p:cNvSpPr/>
          <p:nvPr/>
        </p:nvSpPr>
        <p:spPr>
          <a:xfrm>
            <a:off x="786525" y="1614724"/>
            <a:ext cx="33849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Что такое </a:t>
            </a:r>
            <a:r>
              <a:rPr lang="ru-RU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База данных</a:t>
            </a:r>
            <a:endParaRPr sz="13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4" name="Google Shape;154;p22"/>
          <p:cNvSpPr/>
          <p:nvPr/>
        </p:nvSpPr>
        <p:spPr>
          <a:xfrm>
            <a:off x="786525" y="2028664"/>
            <a:ext cx="33849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Какие БД бывают</a:t>
            </a:r>
            <a:endParaRPr sz="13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5" name="Google Shape;155;p22"/>
          <p:cNvSpPr/>
          <p:nvPr/>
        </p:nvSpPr>
        <p:spPr>
          <a:xfrm>
            <a:off x="786525" y="2447976"/>
            <a:ext cx="33849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 dirty="0">
                <a:solidFill>
                  <a:srgbClr val="050505"/>
                </a:solidFill>
                <a:latin typeface="Roboto"/>
                <a:ea typeface="Roboto"/>
                <a:cs typeface="Roboto"/>
                <a:sym typeface="Roboto"/>
              </a:rPr>
              <a:t>Реляционные БД</a:t>
            </a:r>
            <a:endParaRPr sz="1300" dirty="0">
              <a:solidFill>
                <a:srgbClr val="05050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7" name="Google Shape;157;p22"/>
          <p:cNvSpPr/>
          <p:nvPr/>
        </p:nvSpPr>
        <p:spPr>
          <a:xfrm>
            <a:off x="773825" y="3310633"/>
            <a:ext cx="33849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Что такое </a:t>
            </a:r>
            <a:r>
              <a:rPr lang="en-US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SQL</a:t>
            </a:r>
            <a:endParaRPr sz="13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58" name="Google Shape;158;p22"/>
          <p:cNvCxnSpPr>
            <a:stCxn id="152" idx="1"/>
            <a:endCxn id="153" idx="1"/>
          </p:cNvCxnSpPr>
          <p:nvPr/>
        </p:nvCxnSpPr>
        <p:spPr>
          <a:xfrm rot="10800000" flipV="1">
            <a:off x="786525" y="1393624"/>
            <a:ext cx="12700" cy="409199"/>
          </a:xfrm>
          <a:prstGeom prst="curvedConnector3">
            <a:avLst>
              <a:gd name="adj1" fmla="val 180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59" name="Google Shape;159;p22"/>
          <p:cNvCxnSpPr>
            <a:stCxn id="153" idx="1"/>
            <a:endCxn id="154" idx="1"/>
          </p:cNvCxnSpPr>
          <p:nvPr/>
        </p:nvCxnSpPr>
        <p:spPr>
          <a:xfrm rot="10800000" flipV="1">
            <a:off x="786525" y="1802824"/>
            <a:ext cx="12700" cy="413940"/>
          </a:xfrm>
          <a:prstGeom prst="curvedConnector3">
            <a:avLst>
              <a:gd name="adj1" fmla="val 180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60" name="Google Shape;160;p22"/>
          <p:cNvCxnSpPr>
            <a:stCxn id="154" idx="1"/>
            <a:endCxn id="155" idx="1"/>
          </p:cNvCxnSpPr>
          <p:nvPr/>
        </p:nvCxnSpPr>
        <p:spPr>
          <a:xfrm rot="10800000" flipV="1">
            <a:off x="786525" y="2216764"/>
            <a:ext cx="12700" cy="419312"/>
          </a:xfrm>
          <a:prstGeom prst="curvedConnector3">
            <a:avLst>
              <a:gd name="adj1" fmla="val 180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61" name="Google Shape;161;p22"/>
          <p:cNvCxnSpPr>
            <a:cxnSpLocks/>
            <a:stCxn id="155" idx="1"/>
            <a:endCxn id="19" idx="1"/>
          </p:cNvCxnSpPr>
          <p:nvPr/>
        </p:nvCxnSpPr>
        <p:spPr>
          <a:xfrm rot="10800000" flipH="1" flipV="1">
            <a:off x="786525" y="2636076"/>
            <a:ext cx="12700" cy="432216"/>
          </a:xfrm>
          <a:prstGeom prst="curvedConnector3">
            <a:avLst>
              <a:gd name="adj1" fmla="val -180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23" name="Google Shape;156;p22">
            <a:extLst>
              <a:ext uri="{FF2B5EF4-FFF2-40B4-BE49-F238E27FC236}">
                <a16:creationId xmlns:a16="http://schemas.microsoft.com/office/drawing/2014/main" id="{88B2813F-A4BB-4C4A-8556-ED25549C619D}"/>
              </a:ext>
            </a:extLst>
          </p:cNvPr>
          <p:cNvSpPr/>
          <p:nvPr/>
        </p:nvSpPr>
        <p:spPr>
          <a:xfrm>
            <a:off x="786525" y="3723531"/>
            <a:ext cx="33849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Построение запроса на выборку</a:t>
            </a:r>
            <a:endParaRPr lang="ru-RU" sz="13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" name="Google Shape;157;p22">
            <a:extLst>
              <a:ext uri="{FF2B5EF4-FFF2-40B4-BE49-F238E27FC236}">
                <a16:creationId xmlns:a16="http://schemas.microsoft.com/office/drawing/2014/main" id="{A07F3E10-3475-2248-9828-3B4F3AC6698F}"/>
              </a:ext>
            </a:extLst>
          </p:cNvPr>
          <p:cNvSpPr/>
          <p:nvPr/>
        </p:nvSpPr>
        <p:spPr>
          <a:xfrm>
            <a:off x="786525" y="4136429"/>
            <a:ext cx="33849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Практика</a:t>
            </a:r>
            <a:endParaRPr sz="13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" name="Google Shape;157;p22">
            <a:extLst>
              <a:ext uri="{FF2B5EF4-FFF2-40B4-BE49-F238E27FC236}">
                <a16:creationId xmlns:a16="http://schemas.microsoft.com/office/drawing/2014/main" id="{ED033F01-5541-9749-9A00-5FB0F0A6C183}"/>
              </a:ext>
            </a:extLst>
          </p:cNvPr>
          <p:cNvSpPr/>
          <p:nvPr/>
        </p:nvSpPr>
        <p:spPr>
          <a:xfrm>
            <a:off x="786525" y="4556783"/>
            <a:ext cx="33849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Рефлексия</a:t>
            </a:r>
            <a:endParaRPr sz="13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6" name="Google Shape;160;p22">
            <a:extLst>
              <a:ext uri="{FF2B5EF4-FFF2-40B4-BE49-F238E27FC236}">
                <a16:creationId xmlns:a16="http://schemas.microsoft.com/office/drawing/2014/main" id="{5597F711-2E2D-6D4F-8C5B-3B852FDE0B0D}"/>
              </a:ext>
            </a:extLst>
          </p:cNvPr>
          <p:cNvCxnSpPr>
            <a:cxnSpLocks/>
            <a:stCxn id="19" idx="1"/>
            <a:endCxn id="157" idx="1"/>
          </p:cNvCxnSpPr>
          <p:nvPr/>
        </p:nvCxnSpPr>
        <p:spPr>
          <a:xfrm rot="10800000" flipV="1">
            <a:off x="773825" y="3068291"/>
            <a:ext cx="25400" cy="430441"/>
          </a:xfrm>
          <a:prstGeom prst="curvedConnector3">
            <a:avLst>
              <a:gd name="adj1" fmla="val 100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27" name="Google Shape;161;p22">
            <a:extLst>
              <a:ext uri="{FF2B5EF4-FFF2-40B4-BE49-F238E27FC236}">
                <a16:creationId xmlns:a16="http://schemas.microsoft.com/office/drawing/2014/main" id="{DD92C572-E91E-A342-89CD-5B1174D4C0D3}"/>
              </a:ext>
            </a:extLst>
          </p:cNvPr>
          <p:cNvCxnSpPr/>
          <p:nvPr/>
        </p:nvCxnSpPr>
        <p:spPr>
          <a:xfrm rot="10800000" flipV="1">
            <a:off x="761125" y="3498733"/>
            <a:ext cx="12700" cy="408256"/>
          </a:xfrm>
          <a:prstGeom prst="curvedConnector3">
            <a:avLst>
              <a:gd name="adj1" fmla="val 180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28" name="Google Shape;162;p22">
            <a:extLst>
              <a:ext uri="{FF2B5EF4-FFF2-40B4-BE49-F238E27FC236}">
                <a16:creationId xmlns:a16="http://schemas.microsoft.com/office/drawing/2014/main" id="{92DE7679-E1EA-8549-A967-0A0C67FCBBC1}"/>
              </a:ext>
            </a:extLst>
          </p:cNvPr>
          <p:cNvCxnSpPr>
            <a:cxnSpLocks/>
            <a:stCxn id="23" idx="1"/>
            <a:endCxn id="24" idx="1"/>
          </p:cNvCxnSpPr>
          <p:nvPr/>
        </p:nvCxnSpPr>
        <p:spPr>
          <a:xfrm rot="10800000" flipV="1">
            <a:off x="786525" y="3911631"/>
            <a:ext cx="12700" cy="412898"/>
          </a:xfrm>
          <a:prstGeom prst="curvedConnector3">
            <a:avLst>
              <a:gd name="adj1" fmla="val 180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19" name="Google Shape;157;p22">
            <a:extLst>
              <a:ext uri="{FF2B5EF4-FFF2-40B4-BE49-F238E27FC236}">
                <a16:creationId xmlns:a16="http://schemas.microsoft.com/office/drawing/2014/main" id="{2979FB25-2C69-8B47-A135-65F452A00CDC}"/>
              </a:ext>
            </a:extLst>
          </p:cNvPr>
          <p:cNvSpPr/>
          <p:nvPr/>
        </p:nvSpPr>
        <p:spPr>
          <a:xfrm>
            <a:off x="799225" y="2880192"/>
            <a:ext cx="33849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Соединение с БД</a:t>
            </a:r>
            <a:endParaRPr sz="13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9" name="Google Shape;162;p22">
            <a:extLst>
              <a:ext uri="{FF2B5EF4-FFF2-40B4-BE49-F238E27FC236}">
                <a16:creationId xmlns:a16="http://schemas.microsoft.com/office/drawing/2014/main" id="{479E2C34-B44E-8C4F-BC2F-979EBB7A9E71}"/>
              </a:ext>
            </a:extLst>
          </p:cNvPr>
          <p:cNvCxnSpPr>
            <a:cxnSpLocks/>
            <a:stCxn id="24" idx="1"/>
            <a:endCxn id="25" idx="1"/>
          </p:cNvCxnSpPr>
          <p:nvPr/>
        </p:nvCxnSpPr>
        <p:spPr>
          <a:xfrm rot="10800000" flipV="1">
            <a:off x="786525" y="4324529"/>
            <a:ext cx="12700" cy="420354"/>
          </a:xfrm>
          <a:prstGeom prst="curvedConnector3">
            <a:avLst>
              <a:gd name="adj1" fmla="val 180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C23EE402-55BB-D549-AF83-1B77BE0D1F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6773" y="1219311"/>
            <a:ext cx="3668002" cy="366800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Цели вебинара</a:t>
            </a:r>
            <a:endParaRPr/>
          </a:p>
        </p:txBody>
      </p:sp>
      <p:graphicFrame>
        <p:nvGraphicFramePr>
          <p:cNvPr id="168" name="Google Shape;168;p23"/>
          <p:cNvGraphicFramePr/>
          <p:nvPr>
            <p:extLst>
              <p:ext uri="{D42A27DB-BD31-4B8C-83A1-F6EECF244321}">
                <p14:modId xmlns:p14="http://schemas.microsoft.com/office/powerpoint/2010/main" val="3053943679"/>
              </p:ext>
            </p:extLst>
          </p:nvPr>
        </p:nvGraphicFramePr>
        <p:xfrm>
          <a:off x="952500" y="1544194"/>
          <a:ext cx="7239000" cy="1047912"/>
        </p:xfrm>
        <a:graphic>
          <a:graphicData uri="http://schemas.openxmlformats.org/drawingml/2006/table">
            <a:tbl>
              <a:tblPr>
                <a:noFill/>
                <a:tableStyleId>{23E6A93D-E22E-496A-AE55-A62C1E3046BF}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3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300" b="1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Понять какие базы данных бывают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3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300" b="1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Разобраться с основами</a:t>
                      </a:r>
                      <a:r>
                        <a:rPr lang="en-US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языка</a:t>
                      </a:r>
                      <a:r>
                        <a:rPr lang="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en-US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SQL 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3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300" b="1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Выполнять несложные запросы к базе </a:t>
                      </a:r>
                      <a:r>
                        <a:rPr lang="en-US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PostgreSQL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70" name="Google Shape;170;p23"/>
          <p:cNvSpPr txBox="1">
            <a:spLocks noGrp="1"/>
          </p:cNvSpPr>
          <p:nvPr>
            <p:ph type="subTitle" idx="4294967295"/>
          </p:nvPr>
        </p:nvSpPr>
        <p:spPr>
          <a:xfrm>
            <a:off x="500550" y="85736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FF9900"/>
                </a:solidFill>
              </a:rPr>
              <a:t>После занятия вы сможете</a:t>
            </a:r>
            <a:endParaRPr sz="1500" b="1">
              <a:solidFill>
                <a:srgbClr val="FF9900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Смысл</a:t>
            </a:r>
            <a:endParaRPr/>
          </a:p>
        </p:txBody>
      </p:sp>
      <p:graphicFrame>
        <p:nvGraphicFramePr>
          <p:cNvPr id="176" name="Google Shape;176;p24"/>
          <p:cNvGraphicFramePr/>
          <p:nvPr>
            <p:extLst>
              <p:ext uri="{D42A27DB-BD31-4B8C-83A1-F6EECF244321}">
                <p14:modId xmlns:p14="http://schemas.microsoft.com/office/powerpoint/2010/main" val="4187269697"/>
              </p:ext>
            </p:extLst>
          </p:nvPr>
        </p:nvGraphicFramePr>
        <p:xfrm>
          <a:off x="952500" y="1544194"/>
          <a:ext cx="7239000" cy="698608"/>
        </p:xfrm>
        <a:graphic>
          <a:graphicData uri="http://schemas.openxmlformats.org/drawingml/2006/table">
            <a:tbl>
              <a:tblPr>
                <a:noFill/>
                <a:tableStyleId>{23E6A93D-E22E-496A-AE55-A62C1E3046BF}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300" b="1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Получать данные из БД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300" b="1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Переносить часть предобработки на сторону сервера БД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78" name="Google Shape;178;p24"/>
          <p:cNvSpPr txBox="1">
            <a:spLocks noGrp="1"/>
          </p:cNvSpPr>
          <p:nvPr>
            <p:ph type="subTitle" idx="4294967295"/>
          </p:nvPr>
        </p:nvSpPr>
        <p:spPr>
          <a:xfrm>
            <a:off x="500550" y="85736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FF9900"/>
                </a:solidFill>
              </a:rPr>
              <a:t>Зачем вам это уметь</a:t>
            </a:r>
            <a:endParaRPr sz="1500" b="1">
              <a:solidFill>
                <a:srgbClr val="FF9900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Входной тест</a:t>
            </a:r>
            <a:endParaRPr dirty="0"/>
          </a:p>
        </p:txBody>
      </p:sp>
      <p:sp>
        <p:nvSpPr>
          <p:cNvPr id="6" name="Google Shape;189;p26">
            <a:extLst>
              <a:ext uri="{FF2B5EF4-FFF2-40B4-BE49-F238E27FC236}">
                <a16:creationId xmlns:a16="http://schemas.microsoft.com/office/drawing/2014/main" id="{D6D93560-34DA-B840-88C7-BF233F53B34A}"/>
              </a:ext>
            </a:extLst>
          </p:cNvPr>
          <p:cNvSpPr txBox="1">
            <a:spLocks/>
          </p:cNvSpPr>
          <p:nvPr/>
        </p:nvSpPr>
        <p:spPr>
          <a:xfrm>
            <a:off x="1193260" y="1445513"/>
            <a:ext cx="7103988" cy="26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15000"/>
              </a:lnSpc>
              <a:spcBef>
                <a:spcPts val="300"/>
              </a:spcBef>
            </a:pPr>
            <a:r>
              <a:rPr lang="ru-RU" sz="2017" dirty="0">
                <a:latin typeface=""/>
              </a:rPr>
              <a:t>Напишите в чат, имеете ли опыт работы с БД?</a:t>
            </a:r>
          </a:p>
          <a:p>
            <a:pPr>
              <a:lnSpc>
                <a:spcPct val="115000"/>
              </a:lnSpc>
              <a:spcBef>
                <a:spcPts val="300"/>
              </a:spcBef>
            </a:pPr>
            <a:endParaRPr lang="ru-RU" dirty="0">
              <a:latin typeface=""/>
            </a:endParaRPr>
          </a:p>
        </p:txBody>
      </p:sp>
      <p:pic>
        <p:nvPicPr>
          <p:cNvPr id="7" name="Google Shape;119;p20">
            <a:extLst>
              <a:ext uri="{FF2B5EF4-FFF2-40B4-BE49-F238E27FC236}">
                <a16:creationId xmlns:a16="http://schemas.microsoft.com/office/drawing/2014/main" id="{49B0023D-4A30-A84E-8C4B-07322437A92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0536" y="3592258"/>
            <a:ext cx="400742" cy="422068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120;p20">
            <a:extLst>
              <a:ext uri="{FF2B5EF4-FFF2-40B4-BE49-F238E27FC236}">
                <a16:creationId xmlns:a16="http://schemas.microsoft.com/office/drawing/2014/main" id="{C6FF119D-1BF3-1442-ADEB-C664395BB46A}"/>
              </a:ext>
            </a:extLst>
          </p:cNvPr>
          <p:cNvSpPr txBox="1"/>
          <p:nvPr/>
        </p:nvSpPr>
        <p:spPr>
          <a:xfrm>
            <a:off x="1473143" y="3623294"/>
            <a:ext cx="2044200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30 сек</a:t>
            </a:r>
            <a:endParaRPr sz="1600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" name="Google Shape;121;p20">
            <a:extLst>
              <a:ext uri="{FF2B5EF4-FFF2-40B4-BE49-F238E27FC236}">
                <a16:creationId xmlns:a16="http://schemas.microsoft.com/office/drawing/2014/main" id="{B6ED2482-53B3-4A4E-9785-824928B08409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037365" y="3622127"/>
            <a:ext cx="400742" cy="430857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22;p20">
            <a:extLst>
              <a:ext uri="{FF2B5EF4-FFF2-40B4-BE49-F238E27FC236}">
                <a16:creationId xmlns:a16="http://schemas.microsoft.com/office/drawing/2014/main" id="{1E338B97-6326-8448-9AA6-B042EFCCF32B}"/>
              </a:ext>
            </a:extLst>
          </p:cNvPr>
          <p:cNvSpPr txBox="1"/>
          <p:nvPr/>
        </p:nvSpPr>
        <p:spPr>
          <a:xfrm>
            <a:off x="5498575" y="3623207"/>
            <a:ext cx="20442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Пишем в чат</a:t>
            </a:r>
            <a:endParaRPr sz="1800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" name="Google Shape;127;p20">
            <a:extLst>
              <a:ext uri="{FF2B5EF4-FFF2-40B4-BE49-F238E27FC236}">
                <a16:creationId xmlns:a16="http://schemas.microsoft.com/office/drawing/2014/main" id="{54041C2E-9D79-6340-93FA-5AA64477F07D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00550" y="1654886"/>
            <a:ext cx="576000" cy="576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94603464"/>
      </p:ext>
    </p:extLst>
  </p:cSld>
  <p:clrMapOvr>
    <a:masterClrMapping/>
  </p:clrMapOvr>
</p:sld>
</file>

<file path=ppt/theme/theme1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9228</TotalTime>
  <Words>832</Words>
  <Application>Microsoft Macintosh PowerPoint</Application>
  <PresentationFormat>On-screen Show (16:9)</PresentationFormat>
  <Paragraphs>199</Paragraphs>
  <Slides>28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Arial</vt:lpstr>
      <vt:lpstr>Roboto</vt:lpstr>
      <vt:lpstr>Roboto</vt:lpstr>
      <vt:lpstr>Светлая тема</vt:lpstr>
      <vt:lpstr>ML Basic Основы SQL</vt:lpstr>
      <vt:lpstr>Проверить, идет ли запись</vt:lpstr>
      <vt:lpstr>ML Basic Основы SQL</vt:lpstr>
      <vt:lpstr>Правила вебинара</vt:lpstr>
      <vt:lpstr>Карта курса</vt:lpstr>
      <vt:lpstr>Маршрут вебинара</vt:lpstr>
      <vt:lpstr>Цели вебинара</vt:lpstr>
      <vt:lpstr>Смысл</vt:lpstr>
      <vt:lpstr>Входной тест</vt:lpstr>
      <vt:lpstr>Что такое БД</vt:lpstr>
      <vt:lpstr>База данных</vt:lpstr>
      <vt:lpstr>Типы СУБД</vt:lpstr>
      <vt:lpstr>Реляционные СУБД</vt:lpstr>
      <vt:lpstr>Реляционная модель</vt:lpstr>
      <vt:lpstr>Элементы</vt:lpstr>
      <vt:lpstr>Ключи</vt:lpstr>
      <vt:lpstr>Первичный ключ</vt:lpstr>
      <vt:lpstr>Тест</vt:lpstr>
      <vt:lpstr>Тест</vt:lpstr>
      <vt:lpstr>Внешний ключ</vt:lpstr>
      <vt:lpstr>Язык SQL</vt:lpstr>
      <vt:lpstr>Язык SQL</vt:lpstr>
      <vt:lpstr>Извлечение данных</vt:lpstr>
      <vt:lpstr>Практика</vt:lpstr>
      <vt:lpstr>Тезисы</vt:lpstr>
      <vt:lpstr>Список материалов для изучения</vt:lpstr>
      <vt:lpstr>Вопросы?</vt:lpstr>
      <vt:lpstr>Следующий вебинар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Тема 17. Основы статистики</dc:title>
  <cp:lastModifiedBy>Стурейко Игорь Олегович</cp:lastModifiedBy>
  <cp:revision>59</cp:revision>
  <cp:lastPrinted>2023-12-12T08:59:19Z</cp:lastPrinted>
  <dcterms:modified xsi:type="dcterms:W3CDTF">2024-07-11T13:06:14Z</dcterms:modified>
</cp:coreProperties>
</file>